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7200" b="1" dirty="0" smtClean="0"/>
              <a:t>virology</a:t>
            </a:r>
            <a:endParaRPr lang="ar-IQ" sz="7200" dirty="0"/>
          </a:p>
        </p:txBody>
      </p:sp>
      <p:sp>
        <p:nvSpPr>
          <p:cNvPr id="3" name="عنوان فرعي 2"/>
          <p:cNvSpPr>
            <a:spLocks noGrp="1"/>
          </p:cNvSpPr>
          <p:nvPr>
            <p:ph type="subTitle" idx="1"/>
          </p:nvPr>
        </p:nvSpPr>
        <p:spPr/>
        <p:txBody>
          <a:bodyPr>
            <a:normAutofit/>
          </a:bodyPr>
          <a:lstStyle/>
          <a:p>
            <a:r>
              <a:rPr lang="en-US" sz="4400" b="1" smtClean="0"/>
              <a:t>Six week</a:t>
            </a:r>
            <a:endParaRPr lang="ar-IQ"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16833"/>
            <a:ext cx="8229600" cy="3168352"/>
          </a:xfrm>
        </p:spPr>
        <p:txBody>
          <a:bodyPr/>
          <a:lstStyle/>
          <a:p>
            <a:pPr algn="ctr">
              <a:buNone/>
            </a:pPr>
            <a:r>
              <a:rPr lang="en-US" b="1" u="sng" dirty="0" smtClean="0"/>
              <a:t>PATHOGENESIS OF VIRAL DISEASES</a:t>
            </a:r>
            <a:endParaRPr lang="en-US" dirty="0" smtClean="0"/>
          </a:p>
          <a:p>
            <a:pPr algn="l">
              <a:buNone/>
            </a:pPr>
            <a:r>
              <a:rPr lang="en-US" dirty="0" smtClean="0"/>
              <a:t>To produce disease viruses must be enter a host come in contact with susceptible cells replicate and produce injury.</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lnSpcReduction="10000"/>
          </a:bodyPr>
          <a:lstStyle/>
          <a:p>
            <a:pPr>
              <a:buNone/>
            </a:pPr>
            <a:r>
              <a:rPr lang="en-US" b="1" dirty="0" smtClean="0"/>
              <a:t>Specific steps involved in viral pathogenesis  </a:t>
            </a:r>
            <a:endParaRPr lang="en-US" dirty="0" smtClean="0"/>
          </a:p>
          <a:p>
            <a:pPr>
              <a:buNone/>
            </a:pPr>
            <a:r>
              <a:rPr lang="en-US" b="1" dirty="0" smtClean="0"/>
              <a:t>A- Entry and primary replication :</a:t>
            </a:r>
            <a:endParaRPr lang="en-US" dirty="0" smtClean="0"/>
          </a:p>
          <a:p>
            <a:pPr algn="just">
              <a:buNone/>
            </a:pPr>
            <a:r>
              <a:rPr lang="en-US" dirty="0" smtClean="0"/>
              <a:t>In order for host infection to occur a virus must first attach to and enter cells of one of the body surface (skin , respiratory tract , gastrointestinal tract , </a:t>
            </a:r>
            <a:r>
              <a:rPr lang="en-US" dirty="0" err="1" smtClean="0"/>
              <a:t>urogenital</a:t>
            </a:r>
            <a:r>
              <a:rPr lang="en-US" dirty="0" smtClean="0"/>
              <a:t> tract) most viruses enter their host through mucosa of the respiratory or gastrointestinal tract with exception of some viruses that are enter through blood stream (HBV, HIV) viruses usually replicate at the primary site of enter.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84784"/>
            <a:ext cx="8229600" cy="4641379"/>
          </a:xfrm>
        </p:spPr>
        <p:txBody>
          <a:bodyPr/>
          <a:lstStyle/>
          <a:p>
            <a:pPr algn="ctr">
              <a:buNone/>
            </a:pPr>
            <a:r>
              <a:rPr lang="en-US" b="1" dirty="0" smtClean="0"/>
              <a:t>B- Viral spread :</a:t>
            </a:r>
            <a:endParaRPr lang="en-US" dirty="0" smtClean="0"/>
          </a:p>
          <a:p>
            <a:pPr algn="just">
              <a:buNone/>
            </a:pPr>
            <a:r>
              <a:rPr lang="en-US" dirty="0" smtClean="0"/>
              <a:t>After primary replication at the site of entry , viruses then spread within the host. Mechanisms of viral spread vary  but the most common route is via the bloodstream or lymphatic , the presence of virus in blood is called “</a:t>
            </a:r>
            <a:r>
              <a:rPr lang="en-US" dirty="0" err="1" smtClean="0"/>
              <a:t>viremia</a:t>
            </a:r>
            <a:r>
              <a:rPr lang="en-US" dirty="0" smtClean="0"/>
              <a:t>”     </a:t>
            </a:r>
            <a:r>
              <a:rPr lang="en-US" b="1" dirty="0" smtClean="0"/>
              <a:t>                                                  </a:t>
            </a:r>
            <a:endParaRPr lang="en-US" dirty="0" smtClean="0"/>
          </a:p>
          <a:p>
            <a:pPr>
              <a:buNone/>
            </a:pP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68760"/>
            <a:ext cx="8229600" cy="4857403"/>
          </a:xfrm>
        </p:spPr>
        <p:txBody>
          <a:bodyPr/>
          <a:lstStyle/>
          <a:p>
            <a:pPr algn="ctr">
              <a:buNone/>
            </a:pPr>
            <a:r>
              <a:rPr lang="en-US" b="1" dirty="0" smtClean="0"/>
              <a:t>C- Cell injury &amp; clinical illness : </a:t>
            </a:r>
            <a:endParaRPr lang="en-US" dirty="0" smtClean="0"/>
          </a:p>
          <a:p>
            <a:pPr algn="just">
              <a:buNone/>
            </a:pPr>
            <a:r>
              <a:rPr lang="en-US" dirty="0" smtClean="0"/>
              <a:t>Destruction of virus-infected cells in the target tissues and physiologic alteration in the host by the tissue injury are partly responsible for the development of diseases. Clinical illness from viral infections is the result of a complex series of events and many of the factors that determine degree of illness are unknown.         </a:t>
            </a:r>
          </a:p>
          <a:p>
            <a:pPr>
              <a:buNone/>
            </a:pP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pPr algn="ctr">
              <a:buNone/>
            </a:pPr>
            <a:r>
              <a:rPr lang="en-US" b="1" dirty="0" smtClean="0"/>
              <a:t>D- Viral shedding :</a:t>
            </a:r>
            <a:endParaRPr lang="en-US" dirty="0" smtClean="0"/>
          </a:p>
          <a:p>
            <a:pPr algn="just">
              <a:buNone/>
            </a:pPr>
            <a:r>
              <a:rPr lang="en-US" dirty="0" smtClean="0"/>
              <a:t>Viral shedding is the last stage of pathogenesis of viral infection this is a necessary step to maintain a viral infection in populations of hosts , Shedding usually occurs from the body surfaces involved in viral entry shedding occur at different stages of disease depending on the particulate agent involved in some viral infections such as rabies human represent dead-end infections and shedding is not occur.</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4929411"/>
          </a:xfrm>
        </p:spPr>
        <p:txBody>
          <a:bodyPr>
            <a:normAutofit/>
          </a:bodyPr>
          <a:lstStyle/>
          <a:p>
            <a:pPr algn="ctr">
              <a:buNone/>
            </a:pPr>
            <a:r>
              <a:rPr lang="en-US" b="1" u="sng" dirty="0" smtClean="0"/>
              <a:t>Genetic of Viruses </a:t>
            </a:r>
            <a:endParaRPr lang="en-US" dirty="0" smtClean="0"/>
          </a:p>
          <a:p>
            <a:pPr algn="just">
              <a:buNone/>
            </a:pPr>
            <a:r>
              <a:rPr lang="en-US" dirty="0" smtClean="0"/>
              <a:t>DNA viruses : Almost all DNA viruses which infect animals contain double-stranded DNA exceptions include the </a:t>
            </a:r>
            <a:r>
              <a:rPr lang="en-US" dirty="0" err="1" smtClean="0"/>
              <a:t>Parvoviridae</a:t>
            </a:r>
            <a:r>
              <a:rPr lang="en-US" dirty="0" smtClean="0"/>
              <a:t> (e.g., parvovirus B19, </a:t>
            </a:r>
            <a:r>
              <a:rPr lang="en-US" dirty="0" err="1" smtClean="0"/>
              <a:t>adeno</a:t>
            </a:r>
            <a:r>
              <a:rPr lang="en-US" dirty="0" smtClean="0"/>
              <a:t>-associated virus) and the </a:t>
            </a:r>
            <a:r>
              <a:rPr lang="en-US" dirty="0" err="1" smtClean="0"/>
              <a:t>Circoviridae</a:t>
            </a:r>
            <a:r>
              <a:rPr lang="en-US" dirty="0" smtClean="0"/>
              <a:t> (these include the recently discovered TT virus, which may be related to the development of some cases of hepatitis).   </a:t>
            </a:r>
          </a:p>
          <a:p>
            <a:pPr>
              <a:buNone/>
            </a:pP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346</Words>
  <Application>Microsoft Office PowerPoint</Application>
  <PresentationFormat>عرض على الشاشة (3:4)‏</PresentationFormat>
  <Paragraphs>15</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virology</vt:lpstr>
      <vt:lpstr>الشريحة 2</vt:lpstr>
      <vt:lpstr>الشريحة 3</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jameel</dc:creator>
  <cp:lastModifiedBy>jameel</cp:lastModifiedBy>
  <cp:revision>3</cp:revision>
  <dcterms:created xsi:type="dcterms:W3CDTF">2018-09-25T14:51:23Z</dcterms:created>
  <dcterms:modified xsi:type="dcterms:W3CDTF">2018-09-25T16:49:10Z</dcterms:modified>
</cp:coreProperties>
</file>