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7200" b="1" dirty="0" smtClean="0"/>
              <a:t>virology</a:t>
            </a:r>
            <a:endParaRPr lang="ar-IQ" sz="7200" dirty="0"/>
          </a:p>
        </p:txBody>
      </p:sp>
      <p:sp>
        <p:nvSpPr>
          <p:cNvPr id="3" name="عنوان فرعي 2"/>
          <p:cNvSpPr>
            <a:spLocks noGrp="1"/>
          </p:cNvSpPr>
          <p:nvPr>
            <p:ph type="subTitle" idx="1"/>
          </p:nvPr>
        </p:nvSpPr>
        <p:spPr/>
        <p:txBody>
          <a:bodyPr>
            <a:normAutofit/>
          </a:bodyPr>
          <a:lstStyle/>
          <a:p>
            <a:r>
              <a:rPr lang="en-US" sz="4400" b="1" smtClean="0"/>
              <a:t>Ten week</a:t>
            </a:r>
            <a:endParaRPr lang="ar-IQ"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00808"/>
            <a:ext cx="8229600" cy="4425355"/>
          </a:xfrm>
        </p:spPr>
        <p:txBody>
          <a:bodyPr/>
          <a:lstStyle/>
          <a:p>
            <a:pPr algn="ctr">
              <a:buNone/>
            </a:pPr>
            <a:r>
              <a:rPr lang="en-US" b="1" u="sng" dirty="0" smtClean="0"/>
              <a:t>HERPES VIRUSES</a:t>
            </a:r>
            <a:endParaRPr lang="en-US" dirty="0" smtClean="0"/>
          </a:p>
          <a:p>
            <a:pPr algn="just">
              <a:buNone/>
            </a:pPr>
            <a:r>
              <a:rPr lang="en-US" dirty="0" smtClean="0"/>
              <a:t>The herpes virus family contains several of the most important human pathogens , Clinically , the herpes viruses exhibit a spectrum of diseases some have wide host range whereas others have a narrow host-cell range.                </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68760"/>
            <a:ext cx="8229600" cy="4857403"/>
          </a:xfrm>
        </p:spPr>
        <p:txBody>
          <a:bodyPr/>
          <a:lstStyle/>
          <a:p>
            <a:pPr algn="just">
              <a:buNone/>
            </a:pPr>
            <a:r>
              <a:rPr lang="en-US" dirty="0" smtClean="0"/>
              <a:t>The outstanding property of herpes viruses is their ability to establish lifelong persistent infections in their hosts and to undergo periodic reactivation. Herpes viruses possess a large number of genes, some of which have proved to be susceptible to antiviral chemotherapy.                                                       </a:t>
            </a:r>
            <a:r>
              <a:rPr lang="en-US" b="1" dirty="0" smtClean="0"/>
              <a:t>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4929411"/>
          </a:xfrm>
        </p:spPr>
        <p:txBody>
          <a:bodyPr>
            <a:normAutofit/>
          </a:bodyPr>
          <a:lstStyle/>
          <a:p>
            <a:pPr algn="just">
              <a:buNone/>
            </a:pPr>
            <a:r>
              <a:rPr lang="en-US" dirty="0" smtClean="0"/>
              <a:t>All herpes viruses have a core of linear double-strand DNA in the form of </a:t>
            </a:r>
            <a:r>
              <a:rPr lang="en-US" dirty="0" err="1" smtClean="0"/>
              <a:t>toroid</a:t>
            </a:r>
            <a:r>
              <a:rPr lang="en-US" dirty="0" smtClean="0"/>
              <a:t> surrounded by a protein coat that exhibits </a:t>
            </a:r>
            <a:r>
              <a:rPr lang="en-US" dirty="0" err="1" smtClean="0"/>
              <a:t>icosahedral</a:t>
            </a:r>
            <a:r>
              <a:rPr lang="en-US" dirty="0" smtClean="0"/>
              <a:t> symmetry and has 162 </a:t>
            </a:r>
            <a:r>
              <a:rPr lang="en-US" dirty="0" err="1" smtClean="0"/>
              <a:t>capsomeres</a:t>
            </a:r>
            <a:r>
              <a:rPr lang="en-US" dirty="0" smtClean="0"/>
              <a:t>. The nucleic acid is surrounded by an envelope that is derived from the nuclear membrane of the infected cell and contains viral glycoprotein.     </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buNone/>
            </a:pPr>
            <a:r>
              <a:rPr lang="en-US" dirty="0" smtClean="0"/>
              <a:t>The base composition of herpes viruses DNAs varies there is little DNA homology among different herpes except for HSV 1 and 2 (50% homology) , HV 6 and 7 (30-50% homology).    </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16832"/>
            <a:ext cx="8229600" cy="4209331"/>
          </a:xfrm>
        </p:spPr>
        <p:txBody>
          <a:bodyPr/>
          <a:lstStyle/>
          <a:p>
            <a:pPr algn="ctr">
              <a:buNone/>
            </a:pPr>
            <a:r>
              <a:rPr lang="en-US" b="1" u="sng" dirty="0" smtClean="0"/>
              <a:t>Herpes simplex virus </a:t>
            </a:r>
            <a:endParaRPr lang="en-US" dirty="0" smtClean="0"/>
          </a:p>
          <a:p>
            <a:pPr algn="just">
              <a:buNone/>
            </a:pPr>
            <a:r>
              <a:rPr lang="en-US" dirty="0" smtClean="0"/>
              <a:t>They are responsible for a spectrum of diseases ranging from </a:t>
            </a:r>
            <a:r>
              <a:rPr lang="en-US" dirty="0" err="1" smtClean="0"/>
              <a:t>gingivostomatitis</a:t>
            </a:r>
            <a:r>
              <a:rPr lang="en-US" dirty="0" smtClean="0"/>
              <a:t> to </a:t>
            </a:r>
            <a:r>
              <a:rPr lang="en-US" dirty="0" err="1" smtClean="0"/>
              <a:t>Keratoconjunctivitis</a:t>
            </a:r>
            <a:r>
              <a:rPr lang="en-US" dirty="0" smtClean="0"/>
              <a:t> , encephalitis , genital diseases , and infections of newborns  HSV establish latent infections in nerve cells </a:t>
            </a:r>
            <a:r>
              <a:rPr lang="ar-IQ" dirty="0" smtClean="0"/>
              <a:t> </a:t>
            </a:r>
            <a:r>
              <a:rPr lang="en-US" dirty="0" smtClean="0"/>
              <a:t>recurrences are common.                                    </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88840"/>
            <a:ext cx="8229600" cy="4137323"/>
          </a:xfrm>
        </p:spPr>
        <p:txBody>
          <a:bodyPr/>
          <a:lstStyle/>
          <a:p>
            <a:pPr algn="ctr">
              <a:buNone/>
            </a:pPr>
            <a:r>
              <a:rPr lang="en-US" b="1" u="sng" dirty="0" smtClean="0"/>
              <a:t>Cytomegalovirus (CMV)</a:t>
            </a:r>
            <a:endParaRPr lang="en-US" dirty="0" smtClean="0"/>
          </a:p>
          <a:p>
            <a:pPr algn="just">
              <a:buNone/>
            </a:pPr>
            <a:r>
              <a:rPr lang="en-US" dirty="0" smtClean="0"/>
              <a:t>CMV are ubiquitous herpes viruses that are common causes of human disease the name for classic </a:t>
            </a:r>
            <a:r>
              <a:rPr lang="en-US" dirty="0" err="1" smtClean="0"/>
              <a:t>cytomegalic</a:t>
            </a:r>
            <a:r>
              <a:rPr lang="en-US" dirty="0" smtClean="0"/>
              <a:t> inclusion disease derived from the propensity for massive enlargement of cytomegalovirus infected cells. </a:t>
            </a:r>
          </a:p>
          <a:p>
            <a:pPr>
              <a:buNone/>
            </a:pPr>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buNone/>
            </a:pPr>
            <a:r>
              <a:rPr lang="en-US" dirty="0" err="1" smtClean="0"/>
              <a:t>Cytomegalic</a:t>
            </a:r>
            <a:r>
              <a:rPr lang="en-US" dirty="0" smtClean="0"/>
              <a:t> inclusion disease is a generalized infection of infants caused by intrauterine or early postnatal infection with CMV. CMV poses an important public health problem because of its high frequency of congenital infections which may lead to severe congenital anomalies.                                                                </a:t>
            </a:r>
          </a:p>
          <a:p>
            <a:pPr>
              <a:buNone/>
            </a:pPr>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cmv4picture"/>
          <p:cNvPicPr>
            <a:picLocks noGrp="1"/>
          </p:cNvPicPr>
          <p:nvPr>
            <p:ph idx="1"/>
          </p:nvPr>
        </p:nvPicPr>
        <p:blipFill>
          <a:blip r:embed="rId2" cstate="print"/>
          <a:srcRect/>
          <a:stretch>
            <a:fillRect/>
          </a:stretch>
        </p:blipFill>
        <p:spPr bwMode="auto">
          <a:xfrm>
            <a:off x="1101601" y="476672"/>
            <a:ext cx="6940798" cy="5649491"/>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289</Words>
  <Application>Microsoft Office PowerPoint</Application>
  <PresentationFormat>عرض على الشاشة (3:4)‏</PresentationFormat>
  <Paragraphs>12</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سمة Office</vt:lpstr>
      <vt:lpstr>virology</vt:lpstr>
      <vt:lpstr>الشريحة 2</vt:lpstr>
      <vt:lpstr>الشريحة 3</vt:lpstr>
      <vt:lpstr>الشريحة 4</vt:lpstr>
      <vt:lpstr>الشريحة 5</vt:lpstr>
      <vt:lpstr>الشريحة 6</vt:lpstr>
      <vt:lpstr>الشريحة 7</vt:lpstr>
      <vt:lpstr>الشريحة 8</vt:lpstr>
      <vt:lpstr>الشريحة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jameel</dc:creator>
  <cp:lastModifiedBy>jameel</cp:lastModifiedBy>
  <cp:revision>3</cp:revision>
  <dcterms:created xsi:type="dcterms:W3CDTF">2018-09-25T15:05:17Z</dcterms:created>
  <dcterms:modified xsi:type="dcterms:W3CDTF">2018-09-25T16:48:53Z</dcterms:modified>
</cp:coreProperties>
</file>