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9" r:id="rId4"/>
    <p:sldId id="260" r:id="rId5"/>
    <p:sldId id="258" r:id="rId6"/>
    <p:sldId id="264" r:id="rId7"/>
    <p:sldId id="262" r:id="rId8"/>
    <p:sldId id="263" r:id="rId9"/>
    <p:sldId id="265" r:id="rId10"/>
    <p:sldId id="266" r:id="rId11"/>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600EFF55-0AC2-4AEC-B12B-D3234D877D49}" type="datetimeFigureOut">
              <a:rPr lang="ar-IQ" smtClean="0"/>
              <a:t>09/01/1440</a:t>
            </a:fld>
            <a:endParaRPr lang="ar-IQ"/>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ar-IQ"/>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82C7FE4D-D48A-44D2-95EC-93D298F7ECE2}" type="slidenum">
              <a:rPr lang="ar-IQ" smtClean="0"/>
              <a:t>‹#›</a:t>
            </a:fld>
            <a:endParaRPr lang="ar-IQ"/>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600EFF55-0AC2-4AEC-B12B-D3234D877D49}" type="datetimeFigureOut">
              <a:rPr lang="ar-IQ" smtClean="0"/>
              <a:t>09/01/1440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82C7FE4D-D48A-44D2-95EC-93D298F7ECE2}" type="slidenum">
              <a:rPr lang="ar-IQ" smtClean="0"/>
              <a:t>‹#›</a:t>
            </a:fld>
            <a:endParaRPr lang="ar-IQ"/>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600EFF55-0AC2-4AEC-B12B-D3234D877D49}" type="datetimeFigureOut">
              <a:rPr lang="ar-IQ" smtClean="0"/>
              <a:t>09/01/1440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82C7FE4D-D48A-44D2-95EC-93D298F7ECE2}" type="slidenum">
              <a:rPr lang="ar-IQ" smtClean="0"/>
              <a:t>‹#›</a:t>
            </a:fld>
            <a:endParaRPr lang="ar-IQ"/>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600EFF55-0AC2-4AEC-B12B-D3234D877D49}" type="datetimeFigureOut">
              <a:rPr lang="ar-IQ" smtClean="0"/>
              <a:t>09/01/1440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82C7FE4D-D48A-44D2-95EC-93D298F7ECE2}" type="slidenum">
              <a:rPr lang="ar-IQ" smtClean="0"/>
              <a:t>‹#›</a:t>
            </a:fld>
            <a:endParaRPr lang="ar-IQ"/>
          </a:p>
        </p:txBody>
      </p:sp>
      <p:sp>
        <p:nvSpPr>
          <p:cNvPr id="11" name="Title 10"/>
          <p:cNvSpPr>
            <a:spLocks noGrp="1"/>
          </p:cNvSpPr>
          <p:nvPr>
            <p:ph type="title"/>
          </p:nvPr>
        </p:nvSpPr>
        <p:spPr/>
        <p:txBody>
          <a:bodyPr/>
          <a:lstStyle/>
          <a:p>
            <a:r>
              <a:rPr lang="ar-SA" smtClean="0"/>
              <a:t>انقر لتحرير نمط العنوان الرئيسي</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600EFF55-0AC2-4AEC-B12B-D3234D877D49}" type="datetimeFigureOut">
              <a:rPr lang="ar-IQ" smtClean="0"/>
              <a:t>09/01/1440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82C7FE4D-D48A-44D2-95EC-93D298F7ECE2}" type="slidenum">
              <a:rPr lang="ar-IQ" smtClean="0"/>
              <a:t>‹#›</a:t>
            </a:fld>
            <a:endParaRPr lang="ar-IQ"/>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00EFF55-0AC2-4AEC-B12B-D3234D877D49}" type="datetimeFigureOut">
              <a:rPr lang="ar-IQ" smtClean="0"/>
              <a:t>09/01/1440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82C7FE4D-D48A-44D2-95EC-93D298F7ECE2}" type="slidenum">
              <a:rPr lang="ar-IQ" smtClean="0"/>
              <a:t>‹#›</a:t>
            </a:fld>
            <a:endParaRPr lang="ar-IQ"/>
          </a:p>
        </p:txBody>
      </p:sp>
      <p:sp>
        <p:nvSpPr>
          <p:cNvPr id="12" name="Title 11"/>
          <p:cNvSpPr>
            <a:spLocks noGrp="1"/>
          </p:cNvSpPr>
          <p:nvPr>
            <p:ph type="title"/>
          </p:nvPr>
        </p:nvSpPr>
        <p:spPr/>
        <p:txBody>
          <a:bodyPr/>
          <a:lstStyle>
            <a:lvl1pPr>
              <a:defRPr>
                <a:solidFill>
                  <a:schemeClr val="tx2"/>
                </a:solidFill>
              </a:defRPr>
            </a:lvl1pPr>
          </a:lstStyle>
          <a:p>
            <a:r>
              <a:rPr lang="ar-SA" smtClean="0"/>
              <a:t>انقر لتحرير نمط العنوان الرئيسي</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600EFF55-0AC2-4AEC-B12B-D3234D877D49}" type="datetimeFigureOut">
              <a:rPr lang="ar-IQ" smtClean="0"/>
              <a:t>09/01/1440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82C7FE4D-D48A-44D2-95EC-93D298F7ECE2}" type="slidenum">
              <a:rPr lang="ar-IQ" smtClean="0"/>
              <a:t>‹#›</a:t>
            </a:fld>
            <a:endParaRPr lang="ar-IQ"/>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600EFF55-0AC2-4AEC-B12B-D3234D877D49}" type="datetimeFigureOut">
              <a:rPr lang="ar-IQ" smtClean="0"/>
              <a:t>09/01/1440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82C7FE4D-D48A-44D2-95EC-93D298F7ECE2}" type="slidenum">
              <a:rPr lang="ar-IQ" smtClean="0"/>
              <a:t>‹#›</a:t>
            </a:fld>
            <a:endParaRPr lang="ar-IQ"/>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0EFF55-0AC2-4AEC-B12B-D3234D877D49}" type="datetimeFigureOut">
              <a:rPr lang="ar-IQ" smtClean="0"/>
              <a:t>09/01/1440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82C7FE4D-D48A-44D2-95EC-93D298F7ECE2}"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600EFF55-0AC2-4AEC-B12B-D3234D877D49}" type="datetimeFigureOut">
              <a:rPr lang="ar-IQ" smtClean="0"/>
              <a:t>09/01/1440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82C7FE4D-D48A-44D2-95EC-93D298F7ECE2}"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600EFF55-0AC2-4AEC-B12B-D3234D877D49}" type="datetimeFigureOut">
              <a:rPr lang="ar-IQ" smtClean="0"/>
              <a:t>09/01/1440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82C7FE4D-D48A-44D2-95EC-93D298F7ECE2}"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600EFF55-0AC2-4AEC-B12B-D3234D877D49}" type="datetimeFigureOut">
              <a:rPr lang="ar-IQ" smtClean="0"/>
              <a:t>09/01/1440</a:t>
            </a:fld>
            <a:endParaRPr lang="ar-IQ"/>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ar-IQ"/>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82C7FE4D-D48A-44D2-95EC-93D298F7ECE2}"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540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65760" indent="-365760" algn="r" defTabSz="914400" rtl="1"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r" defTabSz="914400" rtl="1"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r" defTabSz="914400" rtl="1"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r" defTabSz="914400" rtl="1"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r" defTabSz="914400" rtl="1"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1844824"/>
            <a:ext cx="7884368" cy="1731982"/>
          </a:xfrm>
        </p:spPr>
        <p:txBody>
          <a:bodyPr/>
          <a:lstStyle/>
          <a:p>
            <a:pPr algn="l">
              <a:lnSpc>
                <a:spcPct val="150000"/>
              </a:lnSpc>
              <a:spcAft>
                <a:spcPts val="1000"/>
              </a:spcAft>
            </a:pPr>
            <a:r>
              <a:rPr lang="en-US" b="1" i="1" u="sng" dirty="0">
                <a:effectLst/>
                <a:latin typeface="Times New Roman"/>
                <a:ea typeface="Calibri"/>
                <a:cs typeface="Arial"/>
              </a:rPr>
              <a:t>Lecture . 3</a:t>
            </a:r>
            <a:r>
              <a:rPr lang="en-US" sz="3600" dirty="0">
                <a:effectLst/>
                <a:latin typeface="Calibri"/>
                <a:ea typeface="Calibri"/>
                <a:cs typeface="Arial"/>
              </a:rPr>
              <a:t/>
            </a:r>
            <a:br>
              <a:rPr lang="en-US" sz="3600" dirty="0">
                <a:effectLst/>
                <a:latin typeface="Calibri"/>
                <a:ea typeface="Calibri"/>
                <a:cs typeface="Arial"/>
              </a:rPr>
            </a:br>
            <a:r>
              <a:rPr lang="en-US" sz="4000" b="1" dirty="0">
                <a:effectLst/>
                <a:latin typeface="Times New Roman"/>
                <a:ea typeface="Calibri"/>
                <a:cs typeface="Arial"/>
              </a:rPr>
              <a:t>Express of concentration</a:t>
            </a:r>
            <a:r>
              <a:rPr lang="en-US" sz="3600" dirty="0">
                <a:effectLst/>
                <a:latin typeface="Calibri"/>
                <a:ea typeface="Calibri"/>
                <a:cs typeface="Arial"/>
              </a:rPr>
              <a:t/>
            </a:r>
            <a:br>
              <a:rPr lang="en-US" sz="3600" dirty="0">
                <a:effectLst/>
                <a:latin typeface="Calibri"/>
                <a:ea typeface="Calibri"/>
                <a:cs typeface="Arial"/>
              </a:rPr>
            </a:br>
            <a:endParaRPr lang="ar-IQ" dirty="0"/>
          </a:p>
        </p:txBody>
      </p:sp>
      <p:sp>
        <p:nvSpPr>
          <p:cNvPr id="3" name="عنوان فرعي 2"/>
          <p:cNvSpPr>
            <a:spLocks noGrp="1"/>
          </p:cNvSpPr>
          <p:nvPr>
            <p:ph type="subTitle" idx="1"/>
          </p:nvPr>
        </p:nvSpPr>
        <p:spPr>
          <a:xfrm>
            <a:off x="467544" y="2708920"/>
            <a:ext cx="8676456" cy="3456384"/>
          </a:xfrm>
        </p:spPr>
        <p:txBody>
          <a:bodyPr>
            <a:normAutofit fontScale="92500"/>
          </a:bodyPr>
          <a:lstStyle/>
          <a:p>
            <a:pPr algn="l" rtl="0">
              <a:lnSpc>
                <a:spcPct val="150000"/>
              </a:lnSpc>
              <a:spcAft>
                <a:spcPts val="1000"/>
              </a:spcAft>
            </a:pPr>
            <a:r>
              <a:rPr lang="en-US" sz="2800" b="1" dirty="0">
                <a:effectLst/>
                <a:latin typeface="Times New Roman"/>
                <a:ea typeface="Calibri"/>
                <a:cs typeface="Arial"/>
              </a:rPr>
              <a:t>1- Formal concentration</a:t>
            </a:r>
            <a:endParaRPr lang="en-US" sz="1600" dirty="0">
              <a:effectLst/>
              <a:latin typeface="Calibri"/>
              <a:ea typeface="Calibri"/>
              <a:cs typeface="Arial"/>
            </a:endParaRPr>
          </a:p>
          <a:p>
            <a:pPr algn="l" rtl="0">
              <a:lnSpc>
                <a:spcPct val="150000"/>
              </a:lnSpc>
              <a:spcAft>
                <a:spcPts val="1000"/>
              </a:spcAft>
            </a:pPr>
            <a:r>
              <a:rPr lang="en-US" sz="2800" b="1" dirty="0">
                <a:effectLst/>
                <a:latin typeface="Times New Roman"/>
                <a:ea typeface="Calibri"/>
                <a:cs typeface="Arial"/>
              </a:rPr>
              <a:t>The gram formula weight (gfw) :</a:t>
            </a:r>
            <a:endParaRPr lang="en-US" sz="1600" dirty="0">
              <a:effectLst/>
              <a:latin typeface="Calibri"/>
              <a:ea typeface="Calibri"/>
              <a:cs typeface="Arial"/>
            </a:endParaRPr>
          </a:p>
          <a:p>
            <a:pPr algn="l" rtl="0">
              <a:lnSpc>
                <a:spcPct val="150000"/>
              </a:lnSpc>
              <a:spcAft>
                <a:spcPts val="1000"/>
              </a:spcAft>
            </a:pPr>
            <a:r>
              <a:rPr lang="en-US" dirty="0">
                <a:effectLst/>
                <a:latin typeface="Times New Roman"/>
                <a:ea typeface="Calibri"/>
                <a:cs typeface="Arial"/>
              </a:rPr>
              <a:t>          Is the summation of atomic weights, in grams, of all the atoms in the chemical formula of  a substance. Thus the gram formula weight for H</a:t>
            </a:r>
            <a:r>
              <a:rPr lang="en-US" baseline="-25000" dirty="0">
                <a:effectLst/>
                <a:latin typeface="Times New Roman"/>
                <a:ea typeface="Calibri"/>
                <a:cs typeface="Arial"/>
              </a:rPr>
              <a:t>2</a:t>
            </a:r>
            <a:r>
              <a:rPr lang="en-US" dirty="0">
                <a:effectLst/>
                <a:latin typeface="Times New Roman"/>
                <a:ea typeface="Calibri"/>
                <a:cs typeface="Arial"/>
              </a:rPr>
              <a:t> is 2.016 (2 x 1.008 ) g; for NaCl it is   (35.45 +22.99 ) = 58.44 g.</a:t>
            </a:r>
            <a:endParaRPr lang="en-US" sz="1600" dirty="0">
              <a:effectLst/>
              <a:latin typeface="Calibri"/>
              <a:ea typeface="Calibri"/>
              <a:cs typeface="Arial"/>
            </a:endParaRPr>
          </a:p>
          <a:p>
            <a:endParaRPr lang="ar-IQ" dirty="0"/>
          </a:p>
        </p:txBody>
      </p:sp>
    </p:spTree>
    <p:extLst>
      <p:ext uri="{BB962C8B-B14F-4D97-AF65-F5344CB8AC3E}">
        <p14:creationId xmlns:p14="http://schemas.microsoft.com/office/powerpoint/2010/main" val="8523506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عنصر نائب للمحتوى 1"/>
              <p:cNvSpPr>
                <a:spLocks noGrp="1"/>
              </p:cNvSpPr>
              <p:nvPr>
                <p:ph idx="1"/>
              </p:nvPr>
            </p:nvSpPr>
            <p:spPr>
              <a:xfrm>
                <a:off x="683568" y="1124744"/>
                <a:ext cx="7745505" cy="3877815"/>
              </a:xfrm>
            </p:spPr>
            <p:txBody>
              <a:bodyPr>
                <a:noAutofit/>
              </a:bodyPr>
              <a:lstStyle/>
              <a:p>
                <a:pPr marL="0" indent="0" algn="l" rtl="0">
                  <a:spcAft>
                    <a:spcPts val="1000"/>
                  </a:spcAft>
                  <a:buNone/>
                </a:pPr>
                <a:r>
                  <a:rPr lang="en-US" dirty="0" smtClean="0">
                    <a:effectLst/>
                    <a:latin typeface="Times New Roman"/>
                    <a:ea typeface="Calibri"/>
                    <a:cs typeface="Arial"/>
                  </a:rPr>
                  <a:t>C</a:t>
                </a:r>
                <a:r>
                  <a:rPr lang="en-US" baseline="-25000" dirty="0" smtClean="0">
                    <a:effectLst/>
                    <a:latin typeface="Times New Roman"/>
                    <a:ea typeface="Calibri"/>
                    <a:cs typeface="Arial"/>
                  </a:rPr>
                  <a:t>1</a:t>
                </a:r>
                <a:r>
                  <a:rPr lang="en-US" dirty="0" smtClean="0">
                    <a:effectLst/>
                    <a:latin typeface="Times New Roman"/>
                    <a:ea typeface="Calibri"/>
                    <a:cs typeface="Arial"/>
                  </a:rPr>
                  <a:t>V</a:t>
                </a:r>
                <a:r>
                  <a:rPr lang="en-US" baseline="-25000" dirty="0" smtClean="0">
                    <a:effectLst/>
                    <a:latin typeface="Times New Roman"/>
                    <a:ea typeface="Calibri"/>
                    <a:cs typeface="Arial"/>
                  </a:rPr>
                  <a:t>1 </a:t>
                </a:r>
                <a:r>
                  <a:rPr lang="en-US" dirty="0">
                    <a:effectLst/>
                    <a:latin typeface="Times New Roman"/>
                    <a:ea typeface="Calibri"/>
                    <a:cs typeface="Arial"/>
                  </a:rPr>
                  <a:t>= C</a:t>
                </a:r>
                <a:r>
                  <a:rPr lang="en-US" baseline="-25000" dirty="0">
                    <a:effectLst/>
                    <a:latin typeface="Times New Roman"/>
                    <a:ea typeface="Calibri"/>
                    <a:cs typeface="Arial"/>
                  </a:rPr>
                  <a:t>2</a:t>
                </a:r>
                <a:r>
                  <a:rPr lang="en-US" dirty="0">
                    <a:effectLst/>
                    <a:latin typeface="Times New Roman"/>
                    <a:ea typeface="Calibri"/>
                    <a:cs typeface="Arial"/>
                  </a:rPr>
                  <a:t>V</a:t>
                </a:r>
                <a:r>
                  <a:rPr lang="en-US" baseline="-25000" dirty="0">
                    <a:effectLst/>
                    <a:latin typeface="Times New Roman"/>
                    <a:ea typeface="Calibri"/>
                    <a:cs typeface="Arial"/>
                  </a:rPr>
                  <a:t>2</a:t>
                </a:r>
                <a:endParaRPr lang="en-US" dirty="0">
                  <a:effectLst/>
                  <a:latin typeface="Calibri"/>
                  <a:ea typeface="Calibri"/>
                  <a:cs typeface="Arial"/>
                </a:endParaRPr>
              </a:p>
              <a:p>
                <a:pPr marL="0" indent="0" algn="l" rtl="0">
                  <a:spcAft>
                    <a:spcPts val="1000"/>
                  </a:spcAft>
                  <a:buNone/>
                </a:pPr>
                <a:r>
                  <a:rPr lang="en-US" b="1" dirty="0" smtClean="0">
                    <a:effectLst/>
                    <a:latin typeface="Times New Roman"/>
                    <a:ea typeface="Calibri"/>
                    <a:cs typeface="Arial"/>
                  </a:rPr>
                  <a:t>Ex: </a:t>
                </a:r>
                <a:r>
                  <a:rPr lang="en-US" b="1" dirty="0">
                    <a:effectLst/>
                    <a:latin typeface="Times New Roman"/>
                    <a:ea typeface="Calibri"/>
                    <a:cs typeface="Arial"/>
                  </a:rPr>
                  <a:t>prepare 250 ml of 0.3N from  H</a:t>
                </a:r>
                <a:r>
                  <a:rPr lang="en-US" b="1" baseline="-25000" dirty="0">
                    <a:effectLst/>
                    <a:latin typeface="Times New Roman"/>
                    <a:ea typeface="Calibri"/>
                    <a:cs typeface="Arial"/>
                  </a:rPr>
                  <a:t>2</a:t>
                </a:r>
                <a:r>
                  <a:rPr lang="en-US" b="1" dirty="0">
                    <a:effectLst/>
                    <a:latin typeface="Times New Roman"/>
                    <a:ea typeface="Calibri"/>
                    <a:cs typeface="Arial"/>
                  </a:rPr>
                  <a:t>SO</a:t>
                </a:r>
                <a:r>
                  <a:rPr lang="en-US" b="1" baseline="-25000" dirty="0">
                    <a:effectLst/>
                    <a:latin typeface="Times New Roman"/>
                    <a:ea typeface="Calibri"/>
                    <a:cs typeface="Arial"/>
                  </a:rPr>
                  <a:t>4 </a:t>
                </a:r>
                <a:r>
                  <a:rPr lang="en-US" b="1" dirty="0">
                    <a:effectLst/>
                    <a:latin typeface="Times New Roman"/>
                    <a:ea typeface="Calibri"/>
                    <a:cs typeface="Arial"/>
                  </a:rPr>
                  <a:t>5N ?</a:t>
                </a:r>
                <a:endParaRPr lang="en-US" dirty="0">
                  <a:effectLst/>
                  <a:latin typeface="Calibri"/>
                  <a:ea typeface="Calibri"/>
                  <a:cs typeface="Arial"/>
                </a:endParaRPr>
              </a:p>
              <a:p>
                <a:pPr marL="0" indent="0" algn="l" rtl="0">
                  <a:spcAft>
                    <a:spcPts val="1000"/>
                  </a:spcAft>
                  <a:buNone/>
                </a:pPr>
                <a:r>
                  <a:rPr lang="en-US" dirty="0">
                    <a:effectLst/>
                    <a:latin typeface="Times New Roman"/>
                    <a:ea typeface="Calibri"/>
                    <a:cs typeface="Arial"/>
                  </a:rPr>
                  <a:t> </a:t>
                </a:r>
                <a:r>
                  <a:rPr lang="en-US" u="sng" dirty="0">
                    <a:effectLst/>
                    <a:latin typeface="Times New Roman"/>
                    <a:ea typeface="Calibri"/>
                    <a:cs typeface="Arial"/>
                  </a:rPr>
                  <a:t>C</a:t>
                </a:r>
                <a:r>
                  <a:rPr lang="en-US" u="sng" baseline="-25000" dirty="0">
                    <a:effectLst/>
                    <a:latin typeface="Times New Roman"/>
                    <a:ea typeface="Calibri"/>
                    <a:cs typeface="Arial"/>
                  </a:rPr>
                  <a:t>1</a:t>
                </a:r>
                <a:r>
                  <a:rPr lang="en-US" u="sng" dirty="0">
                    <a:effectLst/>
                    <a:latin typeface="Times New Roman"/>
                    <a:ea typeface="Calibri"/>
                    <a:cs typeface="Arial"/>
                  </a:rPr>
                  <a:t>V</a:t>
                </a:r>
                <a:r>
                  <a:rPr lang="en-US" u="sng" baseline="-25000" dirty="0">
                    <a:effectLst/>
                    <a:latin typeface="Times New Roman"/>
                    <a:ea typeface="Calibri"/>
                    <a:cs typeface="Arial"/>
                  </a:rPr>
                  <a:t>1</a:t>
                </a:r>
                <a:r>
                  <a:rPr lang="en-US" baseline="-25000" dirty="0">
                    <a:effectLst/>
                    <a:latin typeface="Times New Roman"/>
                    <a:ea typeface="Calibri"/>
                    <a:cs typeface="Arial"/>
                  </a:rPr>
                  <a:t>  </a:t>
                </a:r>
                <a:r>
                  <a:rPr lang="en-US" dirty="0">
                    <a:effectLst/>
                    <a:latin typeface="Times New Roman"/>
                    <a:ea typeface="Calibri"/>
                    <a:cs typeface="Arial"/>
                  </a:rPr>
                  <a:t>   =    </a:t>
                </a:r>
                <a:r>
                  <a:rPr lang="en-US" u="sng" dirty="0">
                    <a:effectLst/>
                    <a:latin typeface="Times New Roman"/>
                    <a:ea typeface="Calibri"/>
                    <a:cs typeface="Arial"/>
                  </a:rPr>
                  <a:t>C</a:t>
                </a:r>
                <a:r>
                  <a:rPr lang="en-US" u="sng" baseline="-25000" dirty="0">
                    <a:effectLst/>
                    <a:latin typeface="Times New Roman"/>
                    <a:ea typeface="Calibri"/>
                    <a:cs typeface="Arial"/>
                  </a:rPr>
                  <a:t>2</a:t>
                </a:r>
                <a:r>
                  <a:rPr lang="en-US" u="sng" dirty="0">
                    <a:effectLst/>
                    <a:latin typeface="Times New Roman"/>
                    <a:ea typeface="Calibri"/>
                    <a:cs typeface="Arial"/>
                  </a:rPr>
                  <a:t>V</a:t>
                </a:r>
                <a:r>
                  <a:rPr lang="en-US" u="sng" baseline="-25000" dirty="0">
                    <a:effectLst/>
                    <a:latin typeface="Times New Roman"/>
                    <a:ea typeface="Calibri"/>
                    <a:cs typeface="Arial"/>
                  </a:rPr>
                  <a:t>2</a:t>
                </a:r>
                <a:endParaRPr lang="en-US" dirty="0">
                  <a:effectLst/>
                  <a:latin typeface="Calibri"/>
                  <a:ea typeface="Calibri"/>
                  <a:cs typeface="Arial"/>
                </a:endParaRPr>
              </a:p>
              <a:p>
                <a:pPr marL="0" indent="0" algn="l" rtl="0">
                  <a:spcAft>
                    <a:spcPts val="1000"/>
                  </a:spcAft>
                  <a:buNone/>
                </a:pPr>
                <a:r>
                  <a:rPr lang="en-US" dirty="0">
                    <a:effectLst/>
                    <a:latin typeface="Times New Roman"/>
                    <a:ea typeface="Calibri"/>
                    <a:cs typeface="Arial"/>
                  </a:rPr>
                  <a:t>Dil.solu     Conc.solu</a:t>
                </a:r>
                <a:endParaRPr lang="en-US" dirty="0">
                  <a:effectLst/>
                  <a:latin typeface="Calibri"/>
                  <a:ea typeface="Calibri"/>
                  <a:cs typeface="Arial"/>
                </a:endParaRPr>
              </a:p>
              <a:p>
                <a:pPr marL="0" indent="0" algn="l" rtl="0">
                  <a:spcAft>
                    <a:spcPts val="1000"/>
                  </a:spcAft>
                  <a:buNone/>
                </a:pPr>
                <a:r>
                  <a:rPr lang="en-US" dirty="0">
                    <a:effectLst/>
                    <a:latin typeface="Times New Roman"/>
                    <a:ea typeface="Calibri"/>
                    <a:cs typeface="Arial"/>
                  </a:rPr>
                  <a:t>250 x 0.3 = 5 x V</a:t>
                </a:r>
                <a:r>
                  <a:rPr lang="en-US" baseline="-25000" dirty="0">
                    <a:effectLst/>
                    <a:latin typeface="Times New Roman"/>
                    <a:ea typeface="Calibri"/>
                    <a:cs typeface="Arial"/>
                  </a:rPr>
                  <a:t>2</a:t>
                </a:r>
                <a:endParaRPr lang="en-US" dirty="0">
                  <a:effectLst/>
                  <a:latin typeface="Calibri"/>
                  <a:ea typeface="Calibri"/>
                  <a:cs typeface="Arial"/>
                </a:endParaRPr>
              </a:p>
              <a:p>
                <a:pPr marL="0" indent="0" algn="l" rtl="0">
                  <a:spcAft>
                    <a:spcPts val="1000"/>
                  </a:spcAft>
                  <a:buNone/>
                </a:pPr>
                <a:r>
                  <a:rPr lang="en-US" dirty="0">
                    <a:effectLst/>
                    <a:latin typeface="Times New Roman"/>
                    <a:ea typeface="Calibri"/>
                    <a:cs typeface="Arial"/>
                  </a:rPr>
                  <a:t>V</a:t>
                </a:r>
                <a:r>
                  <a:rPr lang="en-US" baseline="-25000" dirty="0">
                    <a:effectLst/>
                    <a:latin typeface="Times New Roman"/>
                    <a:ea typeface="Calibri"/>
                    <a:cs typeface="Arial"/>
                  </a:rPr>
                  <a:t>2 </a:t>
                </a:r>
                <a:r>
                  <a:rPr lang="en-US" dirty="0">
                    <a:effectLst/>
                    <a:latin typeface="Times New Roman"/>
                    <a:ea typeface="Calibri"/>
                    <a:cs typeface="Arial"/>
                  </a:rPr>
                  <a:t>= </a:t>
                </a:r>
                <a14:m>
                  <m:oMath xmlns:m="http://schemas.openxmlformats.org/officeDocument/2006/math">
                    <m:f>
                      <m:fPr>
                        <m:ctrlPr>
                          <a:rPr lang="en-US" i="1">
                            <a:effectLst/>
                            <a:latin typeface="Cambria Math"/>
                            <a:ea typeface="Calibri"/>
                            <a:cs typeface="Times New Roman"/>
                          </a:rPr>
                        </m:ctrlPr>
                      </m:fPr>
                      <m:num>
                        <m:r>
                          <a:rPr lang="en-US" i="1">
                            <a:effectLst/>
                            <a:latin typeface="Cambria Math"/>
                            <a:ea typeface="Calibri"/>
                            <a:cs typeface="Times New Roman"/>
                          </a:rPr>
                          <m:t>250</m:t>
                        </m:r>
                        <m:r>
                          <a:rPr lang="en-US" i="1">
                            <a:effectLst/>
                            <a:latin typeface="Cambria Math"/>
                            <a:ea typeface="Calibri"/>
                            <a:cs typeface="Times New Roman"/>
                          </a:rPr>
                          <m:t> </m:t>
                        </m:r>
                        <m:r>
                          <a:rPr lang="en-US" i="1">
                            <a:effectLst/>
                            <a:latin typeface="Cambria Math"/>
                            <a:ea typeface="Calibri"/>
                            <a:cs typeface="Times New Roman"/>
                          </a:rPr>
                          <m:t>𝑋</m:t>
                        </m:r>
                        <m:r>
                          <a:rPr lang="en-US" i="1">
                            <a:effectLst/>
                            <a:latin typeface="Cambria Math"/>
                            <a:ea typeface="Calibri"/>
                            <a:cs typeface="Times New Roman"/>
                          </a:rPr>
                          <m:t>0</m:t>
                        </m:r>
                        <m:r>
                          <a:rPr lang="en-US" i="1">
                            <a:effectLst/>
                            <a:latin typeface="Cambria Math"/>
                            <a:ea typeface="Calibri"/>
                            <a:cs typeface="Times New Roman"/>
                          </a:rPr>
                          <m:t>.</m:t>
                        </m:r>
                        <m:r>
                          <a:rPr lang="en-US" i="1">
                            <a:effectLst/>
                            <a:latin typeface="Cambria Math"/>
                            <a:ea typeface="Calibri"/>
                            <a:cs typeface="Times New Roman"/>
                          </a:rPr>
                          <m:t>3</m:t>
                        </m:r>
                      </m:num>
                      <m:den>
                        <m:r>
                          <a:rPr lang="en-US" i="1">
                            <a:effectLst/>
                            <a:latin typeface="Cambria Math"/>
                            <a:ea typeface="Calibri"/>
                            <a:cs typeface="Times New Roman"/>
                          </a:rPr>
                          <m:t>5</m:t>
                        </m:r>
                      </m:den>
                    </m:f>
                  </m:oMath>
                </a14:m>
                <a:endParaRPr lang="en-US" dirty="0">
                  <a:effectLst/>
                  <a:latin typeface="Calibri"/>
                  <a:ea typeface="Calibri"/>
                  <a:cs typeface="Arial"/>
                </a:endParaRPr>
              </a:p>
              <a:p>
                <a:pPr marL="0" indent="0" algn="l" rtl="0">
                  <a:spcAft>
                    <a:spcPts val="1000"/>
                  </a:spcAft>
                  <a:buNone/>
                </a:pPr>
                <a:r>
                  <a:rPr lang="en-US" dirty="0">
                    <a:effectLst/>
                    <a:latin typeface="Times New Roman"/>
                    <a:ea typeface="Times New Roman"/>
                    <a:cs typeface="Arial"/>
                  </a:rPr>
                  <a:t>V</a:t>
                </a:r>
                <a:r>
                  <a:rPr lang="en-US" baseline="-25000" dirty="0">
                    <a:effectLst/>
                    <a:latin typeface="Times New Roman"/>
                    <a:ea typeface="Times New Roman"/>
                    <a:cs typeface="Arial"/>
                  </a:rPr>
                  <a:t>2 </a:t>
                </a:r>
                <a:r>
                  <a:rPr lang="en-US" dirty="0">
                    <a:effectLst/>
                    <a:latin typeface="Times New Roman"/>
                    <a:ea typeface="Times New Roman"/>
                    <a:cs typeface="Arial"/>
                  </a:rPr>
                  <a:t>= 15 ml</a:t>
                </a:r>
                <a:endParaRPr lang="en-US" dirty="0">
                  <a:effectLst/>
                  <a:latin typeface="Calibri"/>
                  <a:ea typeface="Calibri"/>
                  <a:cs typeface="Arial"/>
                </a:endParaRPr>
              </a:p>
              <a:p>
                <a:pPr marL="0" indent="0" algn="l" rtl="0">
                  <a:spcAft>
                    <a:spcPts val="1000"/>
                  </a:spcAft>
                  <a:buNone/>
                </a:pPr>
                <a:r>
                  <a:rPr lang="en-US" dirty="0">
                    <a:effectLst/>
                    <a:latin typeface="Times New Roman"/>
                    <a:ea typeface="Times New Roman"/>
                    <a:cs typeface="Arial"/>
                  </a:rPr>
                  <a:t>      Put 15 ml from </a:t>
                </a:r>
                <a:r>
                  <a:rPr lang="en-US" dirty="0">
                    <a:effectLst/>
                    <a:latin typeface="Times New Roman"/>
                    <a:ea typeface="Calibri"/>
                    <a:cs typeface="Arial"/>
                  </a:rPr>
                  <a:t>H</a:t>
                </a:r>
                <a:r>
                  <a:rPr lang="en-US" baseline="-25000" dirty="0">
                    <a:effectLst/>
                    <a:latin typeface="Times New Roman"/>
                    <a:ea typeface="Calibri"/>
                    <a:cs typeface="Arial"/>
                  </a:rPr>
                  <a:t>2</a:t>
                </a:r>
                <a:r>
                  <a:rPr lang="en-US" dirty="0">
                    <a:effectLst/>
                    <a:latin typeface="Times New Roman"/>
                    <a:ea typeface="Calibri"/>
                    <a:cs typeface="Arial"/>
                  </a:rPr>
                  <a:t>SO</a:t>
                </a:r>
                <a:r>
                  <a:rPr lang="en-US" baseline="-25000" dirty="0">
                    <a:effectLst/>
                    <a:latin typeface="Times New Roman"/>
                    <a:ea typeface="Calibri"/>
                    <a:cs typeface="Arial"/>
                  </a:rPr>
                  <a:t>4 </a:t>
                </a:r>
                <a:r>
                  <a:rPr lang="en-US" dirty="0">
                    <a:effectLst/>
                    <a:latin typeface="Times New Roman"/>
                    <a:ea typeface="Calibri"/>
                    <a:cs typeface="Arial"/>
                  </a:rPr>
                  <a:t>5N in</a:t>
                </a:r>
                <a:r>
                  <a:rPr lang="en-US" b="1" dirty="0">
                    <a:effectLst/>
                    <a:latin typeface="Times New Roman"/>
                    <a:ea typeface="Calibri"/>
                    <a:cs typeface="Arial"/>
                  </a:rPr>
                  <a:t> a </a:t>
                </a:r>
                <a:r>
                  <a:rPr lang="en-US" dirty="0">
                    <a:effectLst/>
                    <a:latin typeface="Times New Roman"/>
                    <a:ea typeface="Calibri"/>
                    <a:cs typeface="Arial"/>
                  </a:rPr>
                  <a:t>volumetric flask, add  distilled water until the mark 250ml (mix well ) . </a:t>
                </a:r>
                <a:endParaRPr lang="en-US" dirty="0">
                  <a:effectLst/>
                  <a:latin typeface="Calibri"/>
                  <a:ea typeface="Calibri"/>
                  <a:cs typeface="Arial"/>
                </a:endParaRPr>
              </a:p>
              <a:p>
                <a:pPr marL="0" indent="0" algn="l" rtl="0">
                  <a:spcAft>
                    <a:spcPts val="1000"/>
                  </a:spcAft>
                  <a:buNone/>
                </a:pPr>
                <a:r>
                  <a:rPr lang="en-US" dirty="0">
                    <a:effectLst/>
                    <a:latin typeface="Times New Roman"/>
                    <a:ea typeface="Calibri"/>
                    <a:cs typeface="Arial"/>
                  </a:rPr>
                  <a:t> </a:t>
                </a:r>
                <a:endParaRPr lang="en-US" dirty="0">
                  <a:effectLst/>
                  <a:latin typeface="Calibri"/>
                  <a:ea typeface="Calibri"/>
                  <a:cs typeface="Arial"/>
                </a:endParaRPr>
              </a:p>
              <a:p>
                <a:pPr marL="0" indent="0">
                  <a:buNone/>
                </a:pPr>
                <a:endParaRPr lang="ar-IQ" dirty="0"/>
              </a:p>
            </p:txBody>
          </p:sp>
        </mc:Choice>
        <mc:Fallback>
          <p:sp>
            <p:nvSpPr>
              <p:cNvPr id="2" name="عنصر نائب للمحتوى 1"/>
              <p:cNvSpPr>
                <a:spLocks noGrp="1" noRot="1" noChangeAspect="1" noMove="1" noResize="1" noEditPoints="1" noAdjustHandles="1" noChangeArrowheads="1" noChangeShapeType="1" noTextEdit="1"/>
              </p:cNvSpPr>
              <p:nvPr>
                <p:ph idx="1"/>
              </p:nvPr>
            </p:nvSpPr>
            <p:spPr>
              <a:xfrm>
                <a:off x="683568" y="1124744"/>
                <a:ext cx="7745505" cy="3877815"/>
              </a:xfrm>
              <a:blipFill rotWithShape="1">
                <a:blip r:embed="rId2"/>
                <a:stretch>
                  <a:fillRect l="-1180" t="-1415" b="-31761"/>
                </a:stretch>
              </a:blipFill>
            </p:spPr>
            <p:txBody>
              <a:bodyPr/>
              <a:lstStyle/>
              <a:p>
                <a:r>
                  <a:rPr lang="ar-IQ">
                    <a:noFill/>
                  </a:rPr>
                  <a:t> </a:t>
                </a:r>
              </a:p>
            </p:txBody>
          </p:sp>
        </mc:Fallback>
      </mc:AlternateContent>
      <p:sp>
        <p:nvSpPr>
          <p:cNvPr id="3" name="عنوان 2"/>
          <p:cNvSpPr>
            <a:spLocks noGrp="1"/>
          </p:cNvSpPr>
          <p:nvPr>
            <p:ph type="title"/>
          </p:nvPr>
        </p:nvSpPr>
        <p:spPr>
          <a:xfrm>
            <a:off x="683568" y="764704"/>
            <a:ext cx="7756263" cy="1054250"/>
          </a:xfrm>
        </p:spPr>
        <p:txBody>
          <a:bodyPr/>
          <a:lstStyle/>
          <a:p>
            <a:pPr lvl="0" rtl="0">
              <a:lnSpc>
                <a:spcPct val="150000"/>
              </a:lnSpc>
              <a:spcBef>
                <a:spcPct val="20000"/>
              </a:spcBef>
              <a:spcAft>
                <a:spcPts val="1000"/>
              </a:spcAft>
            </a:pPr>
            <a:r>
              <a:rPr lang="en-US" sz="3200" b="1" u="sng" dirty="0">
                <a:solidFill>
                  <a:prstClr val="black">
                    <a:lumMod val="85000"/>
                    <a:lumOff val="15000"/>
                  </a:prstClr>
                </a:solidFill>
                <a:latin typeface="Times New Roman"/>
                <a:ea typeface="Calibri"/>
                <a:cs typeface="Arial"/>
              </a:rPr>
              <a:t>Dilutions </a:t>
            </a:r>
            <a:r>
              <a:rPr lang="en-US" sz="4400" b="1" u="sng" dirty="0">
                <a:solidFill>
                  <a:prstClr val="black">
                    <a:lumMod val="85000"/>
                    <a:lumOff val="15000"/>
                  </a:prstClr>
                </a:solidFill>
                <a:latin typeface="Times New Roman"/>
                <a:ea typeface="Calibri"/>
                <a:cs typeface="Arial"/>
              </a:rPr>
              <a:t>low</a:t>
            </a:r>
            <a:r>
              <a:rPr lang="en-US" sz="600" dirty="0">
                <a:solidFill>
                  <a:prstClr val="black">
                    <a:lumMod val="85000"/>
                    <a:lumOff val="15000"/>
                  </a:prstClr>
                </a:solidFill>
                <a:latin typeface="Calibri"/>
                <a:ea typeface="Calibri"/>
                <a:cs typeface="Arial"/>
              </a:rPr>
              <a:t/>
            </a:r>
            <a:br>
              <a:rPr lang="en-US" sz="600" dirty="0">
                <a:solidFill>
                  <a:prstClr val="black">
                    <a:lumMod val="85000"/>
                    <a:lumOff val="15000"/>
                  </a:prstClr>
                </a:solidFill>
                <a:latin typeface="Calibri"/>
                <a:ea typeface="Calibri"/>
                <a:cs typeface="Arial"/>
              </a:rPr>
            </a:br>
            <a:endParaRPr lang="ar-IQ" dirty="0"/>
          </a:p>
        </p:txBody>
      </p:sp>
    </p:spTree>
    <p:extLst>
      <p:ext uri="{BB962C8B-B14F-4D97-AF65-F5344CB8AC3E}">
        <p14:creationId xmlns:p14="http://schemas.microsoft.com/office/powerpoint/2010/main" val="20708543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عنصر نائب للمحتوى 1"/>
              <p:cNvSpPr>
                <a:spLocks noGrp="1"/>
              </p:cNvSpPr>
              <p:nvPr>
                <p:ph idx="1"/>
              </p:nvPr>
            </p:nvSpPr>
            <p:spPr>
              <a:xfrm>
                <a:off x="699247" y="2248347"/>
                <a:ext cx="7977209" cy="3877815"/>
              </a:xfrm>
            </p:spPr>
            <p:txBody>
              <a:bodyPr>
                <a:normAutofit/>
              </a:bodyPr>
              <a:lstStyle/>
              <a:p>
                <a:pPr marL="0" indent="0" algn="l" rtl="0">
                  <a:lnSpc>
                    <a:spcPct val="150000"/>
                  </a:lnSpc>
                  <a:spcAft>
                    <a:spcPts val="1000"/>
                  </a:spcAft>
                  <a:buNone/>
                </a:pPr>
                <a:r>
                  <a:rPr lang="en-US" dirty="0" smtClean="0">
                    <a:effectLst/>
                    <a:latin typeface="Times New Roman"/>
                    <a:ea typeface="Calibri"/>
                    <a:cs typeface="Arial"/>
                  </a:rPr>
                  <a:t>Is </a:t>
                </a:r>
                <a:r>
                  <a:rPr lang="en-US" dirty="0">
                    <a:effectLst/>
                    <a:latin typeface="Times New Roman"/>
                    <a:ea typeface="Calibri"/>
                    <a:cs typeface="Arial"/>
                  </a:rPr>
                  <a:t>defined as the number of gram – formula weights (gfw), of solute per liter of solution.</a:t>
                </a:r>
                <a:endParaRPr lang="en-US" sz="1600" dirty="0">
                  <a:effectLst/>
                  <a:latin typeface="Calibri"/>
                  <a:ea typeface="Calibri"/>
                  <a:cs typeface="Arial"/>
                </a:endParaRPr>
              </a:p>
              <a:p>
                <a:pPr marL="0" indent="0" algn="l" rtl="0">
                  <a:lnSpc>
                    <a:spcPct val="150000"/>
                  </a:lnSpc>
                  <a:spcAft>
                    <a:spcPts val="1000"/>
                  </a:spcAft>
                  <a:buNone/>
                </a:pPr>
                <a:r>
                  <a:rPr lang="en-US" dirty="0">
                    <a:effectLst/>
                    <a:latin typeface="Times New Roman"/>
                    <a:ea typeface="Calibri"/>
                    <a:cs typeface="Arial"/>
                  </a:rPr>
                  <a:t>           </a:t>
                </a:r>
                <a:r>
                  <a:rPr lang="en-US" b="1" dirty="0">
                    <a:effectLst/>
                    <a:latin typeface="Times New Roman"/>
                    <a:ea typeface="Calibri"/>
                    <a:cs typeface="Arial"/>
                  </a:rPr>
                  <a:t>F = </a:t>
                </a:r>
                <a14:m>
                  <m:oMath xmlns:m="http://schemas.openxmlformats.org/officeDocument/2006/math">
                    <m:f>
                      <m:fPr>
                        <m:ctrlPr>
                          <a:rPr lang="en-US" b="1" i="1">
                            <a:effectLst/>
                            <a:latin typeface="Cambria Math"/>
                            <a:ea typeface="Calibri"/>
                            <a:cs typeface="Times New Roman"/>
                          </a:rPr>
                        </m:ctrlPr>
                      </m:fPr>
                      <m:num>
                        <m:r>
                          <a:rPr lang="en-US" b="1" i="1">
                            <a:effectLst/>
                            <a:latin typeface="Cambria Math"/>
                            <a:ea typeface="Calibri"/>
                            <a:cs typeface="Times New Roman"/>
                          </a:rPr>
                          <m:t>𝒘𝒕</m:t>
                        </m:r>
                      </m:num>
                      <m:den>
                        <m:r>
                          <a:rPr lang="en-US" b="1" i="1">
                            <a:effectLst/>
                            <a:latin typeface="Cambria Math"/>
                            <a:ea typeface="Calibri"/>
                            <a:cs typeface="Times New Roman"/>
                          </a:rPr>
                          <m:t>𝐠𝐟𝐰</m:t>
                        </m:r>
                      </m:den>
                    </m:f>
                  </m:oMath>
                </a14:m>
                <a:r>
                  <a:rPr lang="en-US" b="1" dirty="0">
                    <a:effectLst/>
                    <a:latin typeface="Times New Roman"/>
                    <a:ea typeface="Times New Roman"/>
                    <a:cs typeface="Arial"/>
                  </a:rPr>
                  <a:t> x  </a:t>
                </a:r>
                <a14:m>
                  <m:oMath xmlns:m="http://schemas.openxmlformats.org/officeDocument/2006/math">
                    <m:f>
                      <m:fPr>
                        <m:ctrlPr>
                          <a:rPr lang="en-US" b="1" i="1">
                            <a:effectLst/>
                            <a:latin typeface="Cambria Math"/>
                            <a:ea typeface="Times New Roman"/>
                            <a:cs typeface="Times New Roman"/>
                          </a:rPr>
                        </m:ctrlPr>
                      </m:fPr>
                      <m:num>
                        <m:r>
                          <a:rPr lang="en-US" b="1" i="1">
                            <a:effectLst/>
                            <a:latin typeface="Cambria Math"/>
                            <a:ea typeface="Times New Roman"/>
                            <a:cs typeface="Times New Roman"/>
                          </a:rPr>
                          <m:t>𝟏𝟎𝟎𝟎</m:t>
                        </m:r>
                      </m:num>
                      <m:den>
                        <m:r>
                          <a:rPr lang="en-US" b="1" i="1">
                            <a:effectLst/>
                            <a:latin typeface="Cambria Math"/>
                            <a:ea typeface="Times New Roman"/>
                            <a:cs typeface="Times New Roman"/>
                          </a:rPr>
                          <m:t>𝑽</m:t>
                        </m:r>
                        <m:r>
                          <a:rPr lang="en-US" b="1" i="1">
                            <a:effectLst/>
                            <a:latin typeface="Cambria Math"/>
                            <a:ea typeface="Times New Roman"/>
                            <a:cs typeface="Times New Roman"/>
                          </a:rPr>
                          <m:t>(</m:t>
                        </m:r>
                        <m:r>
                          <a:rPr lang="en-US" b="1" i="1">
                            <a:effectLst/>
                            <a:latin typeface="Cambria Math"/>
                            <a:ea typeface="Times New Roman"/>
                            <a:cs typeface="Times New Roman"/>
                          </a:rPr>
                          <m:t>𝒎𝒍</m:t>
                        </m:r>
                        <m:r>
                          <a:rPr lang="en-US" b="1" i="1">
                            <a:effectLst/>
                            <a:latin typeface="Cambria Math"/>
                            <a:ea typeface="Times New Roman"/>
                            <a:cs typeface="Times New Roman"/>
                          </a:rPr>
                          <m:t>)</m:t>
                        </m:r>
                      </m:den>
                    </m:f>
                  </m:oMath>
                </a14:m>
                <a:r>
                  <a:rPr lang="en-US" b="1" dirty="0">
                    <a:effectLst/>
                    <a:latin typeface="Times New Roman"/>
                    <a:ea typeface="Times New Roman"/>
                    <a:cs typeface="Arial"/>
                  </a:rPr>
                  <a:t> </a:t>
                </a:r>
                <a:endParaRPr lang="en-US" sz="1600" dirty="0">
                  <a:effectLst/>
                  <a:latin typeface="Calibri"/>
                  <a:ea typeface="Calibri"/>
                  <a:cs typeface="Arial"/>
                </a:endParaRPr>
              </a:p>
              <a:p>
                <a:pPr marL="0" indent="0" algn="l" rtl="0">
                  <a:lnSpc>
                    <a:spcPct val="150000"/>
                  </a:lnSpc>
                  <a:spcAft>
                    <a:spcPts val="1000"/>
                  </a:spcAft>
                  <a:buNone/>
                </a:pPr>
                <a:r>
                  <a:rPr lang="en-US" b="1" dirty="0">
                    <a:effectLst/>
                    <a:latin typeface="Times New Roman"/>
                    <a:ea typeface="Times New Roman"/>
                    <a:cs typeface="Arial"/>
                  </a:rPr>
                  <a:t> </a:t>
                </a:r>
                <a:endParaRPr lang="en-US" sz="1600" dirty="0">
                  <a:effectLst/>
                  <a:latin typeface="Calibri"/>
                  <a:ea typeface="Calibri"/>
                  <a:cs typeface="Arial"/>
                </a:endParaRPr>
              </a:p>
              <a:p>
                <a:pPr marL="0" indent="0">
                  <a:buNone/>
                </a:pPr>
                <a:endParaRPr lang="ar-IQ" dirty="0"/>
              </a:p>
            </p:txBody>
          </p:sp>
        </mc:Choice>
        <mc:Fallback>
          <p:sp>
            <p:nvSpPr>
              <p:cNvPr id="2" name="عنصر نائب للمحتوى 1"/>
              <p:cNvSpPr>
                <a:spLocks noGrp="1" noRot="1" noChangeAspect="1" noMove="1" noResize="1" noEditPoints="1" noAdjustHandles="1" noChangeArrowheads="1" noChangeShapeType="1" noTextEdit="1"/>
              </p:cNvSpPr>
              <p:nvPr>
                <p:ph idx="1"/>
              </p:nvPr>
            </p:nvSpPr>
            <p:spPr>
              <a:xfrm>
                <a:off x="699247" y="2248347"/>
                <a:ext cx="7977209" cy="3877815"/>
              </a:xfrm>
              <a:blipFill rotWithShape="1">
                <a:blip r:embed="rId2"/>
                <a:stretch>
                  <a:fillRect l="-1223"/>
                </a:stretch>
              </a:blipFill>
            </p:spPr>
            <p:txBody>
              <a:bodyPr/>
              <a:lstStyle/>
              <a:p>
                <a:r>
                  <a:rPr lang="ar-IQ">
                    <a:noFill/>
                  </a:rPr>
                  <a:t> </a:t>
                </a:r>
              </a:p>
            </p:txBody>
          </p:sp>
        </mc:Fallback>
      </mc:AlternateContent>
      <p:sp>
        <p:nvSpPr>
          <p:cNvPr id="3" name="عنوان 2"/>
          <p:cNvSpPr>
            <a:spLocks noGrp="1"/>
          </p:cNvSpPr>
          <p:nvPr>
            <p:ph type="title"/>
          </p:nvPr>
        </p:nvSpPr>
        <p:spPr>
          <a:xfrm>
            <a:off x="539552" y="1052736"/>
            <a:ext cx="7756263" cy="1054250"/>
          </a:xfrm>
        </p:spPr>
        <p:txBody>
          <a:bodyPr/>
          <a:lstStyle/>
          <a:p>
            <a:pPr marL="365760" lvl="0" indent="-365760" rtl="0">
              <a:lnSpc>
                <a:spcPct val="150000"/>
              </a:lnSpc>
              <a:spcBef>
                <a:spcPct val="20000"/>
              </a:spcBef>
              <a:spcAft>
                <a:spcPts val="1000"/>
              </a:spcAft>
            </a:pPr>
            <a:r>
              <a:rPr lang="en-US" sz="4000" b="1" dirty="0">
                <a:solidFill>
                  <a:prstClr val="black">
                    <a:lumMod val="85000"/>
                    <a:lumOff val="15000"/>
                  </a:prstClr>
                </a:solidFill>
                <a:latin typeface="Times New Roman"/>
                <a:ea typeface="Calibri"/>
                <a:cs typeface="Arial"/>
              </a:rPr>
              <a:t>Formality :</a:t>
            </a:r>
            <a:r>
              <a:rPr lang="en-US" sz="2400" dirty="0">
                <a:solidFill>
                  <a:prstClr val="black">
                    <a:lumMod val="85000"/>
                    <a:lumOff val="15000"/>
                  </a:prstClr>
                </a:solidFill>
                <a:latin typeface="Calibri"/>
                <a:ea typeface="Calibri"/>
                <a:cs typeface="Arial"/>
              </a:rPr>
              <a:t/>
            </a:r>
            <a:br>
              <a:rPr lang="en-US" sz="2400" dirty="0">
                <a:solidFill>
                  <a:prstClr val="black">
                    <a:lumMod val="85000"/>
                    <a:lumOff val="15000"/>
                  </a:prstClr>
                </a:solidFill>
                <a:latin typeface="Calibri"/>
                <a:ea typeface="Calibri"/>
                <a:cs typeface="Arial"/>
              </a:rPr>
            </a:br>
            <a:endParaRPr lang="ar-IQ" sz="7200" dirty="0"/>
          </a:p>
        </p:txBody>
      </p:sp>
    </p:spTree>
    <p:extLst>
      <p:ext uri="{BB962C8B-B14F-4D97-AF65-F5344CB8AC3E}">
        <p14:creationId xmlns:p14="http://schemas.microsoft.com/office/powerpoint/2010/main" val="3035228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pPr marL="0" indent="0" algn="l" rtl="0">
              <a:lnSpc>
                <a:spcPct val="150000"/>
              </a:lnSpc>
              <a:spcAft>
                <a:spcPts val="1000"/>
              </a:spcAft>
              <a:buNone/>
            </a:pPr>
            <a:r>
              <a:rPr lang="en-US" dirty="0" smtClean="0">
                <a:latin typeface="Times New Roman"/>
                <a:ea typeface="Calibri"/>
                <a:cs typeface="Arial"/>
              </a:rPr>
              <a:t>Is </a:t>
            </a:r>
            <a:r>
              <a:rPr lang="en-US" dirty="0">
                <a:latin typeface="Times New Roman"/>
                <a:ea typeface="Calibri"/>
                <a:cs typeface="Arial"/>
              </a:rPr>
              <a:t>employed rather than gram formula weight when we are concerned with a real chemical species. Thus, the gram molecular weight of H</a:t>
            </a:r>
            <a:r>
              <a:rPr lang="en-US" baseline="-25000" dirty="0">
                <a:latin typeface="Times New Roman"/>
                <a:ea typeface="Calibri"/>
                <a:cs typeface="Arial"/>
              </a:rPr>
              <a:t>2 </a:t>
            </a:r>
            <a:r>
              <a:rPr lang="en-US" dirty="0">
                <a:latin typeface="Times New Roman"/>
                <a:ea typeface="Calibri"/>
                <a:cs typeface="Arial"/>
              </a:rPr>
              <a:t>is its gram formula weight 2.016g if we are dealing with the substance NaCl in water; we will not assign to it a gram molecular weight because this species is not found in aqueous media.</a:t>
            </a:r>
            <a:endParaRPr lang="en-US" sz="1600" dirty="0">
              <a:latin typeface="Calibri"/>
              <a:ea typeface="Calibri"/>
              <a:cs typeface="Arial"/>
            </a:endParaRPr>
          </a:p>
          <a:p>
            <a:pPr marL="0" indent="0">
              <a:buNone/>
            </a:pPr>
            <a:endParaRPr lang="ar-IQ" dirty="0"/>
          </a:p>
        </p:txBody>
      </p:sp>
      <p:sp>
        <p:nvSpPr>
          <p:cNvPr id="3" name="عنوان 2"/>
          <p:cNvSpPr>
            <a:spLocks noGrp="1"/>
          </p:cNvSpPr>
          <p:nvPr>
            <p:ph type="title"/>
          </p:nvPr>
        </p:nvSpPr>
        <p:spPr>
          <a:xfrm>
            <a:off x="755576" y="980728"/>
            <a:ext cx="7756263" cy="1054250"/>
          </a:xfrm>
        </p:spPr>
        <p:txBody>
          <a:bodyPr/>
          <a:lstStyle/>
          <a:p>
            <a:pPr marL="365760" lvl="0" indent="-365760" rtl="0">
              <a:lnSpc>
                <a:spcPct val="150000"/>
              </a:lnSpc>
              <a:spcBef>
                <a:spcPct val="20000"/>
              </a:spcBef>
              <a:spcAft>
                <a:spcPts val="1000"/>
              </a:spcAft>
            </a:pPr>
            <a:r>
              <a:rPr lang="en-US" sz="3200" b="1" dirty="0">
                <a:solidFill>
                  <a:prstClr val="black">
                    <a:lumMod val="85000"/>
                    <a:lumOff val="15000"/>
                  </a:prstClr>
                </a:solidFill>
                <a:latin typeface="Times New Roman"/>
                <a:ea typeface="Times New Roman"/>
                <a:cs typeface="Arial"/>
              </a:rPr>
              <a:t>Gram molecular weight (gmw) :</a:t>
            </a:r>
            <a:r>
              <a:rPr lang="en-US" sz="1800" dirty="0">
                <a:solidFill>
                  <a:prstClr val="black">
                    <a:lumMod val="85000"/>
                    <a:lumOff val="15000"/>
                  </a:prstClr>
                </a:solidFill>
                <a:latin typeface="Calibri"/>
                <a:ea typeface="Calibri"/>
                <a:cs typeface="Arial"/>
              </a:rPr>
              <a:t/>
            </a:r>
            <a:br>
              <a:rPr lang="en-US" sz="1800" dirty="0">
                <a:solidFill>
                  <a:prstClr val="black">
                    <a:lumMod val="85000"/>
                    <a:lumOff val="15000"/>
                  </a:prstClr>
                </a:solidFill>
                <a:latin typeface="Calibri"/>
                <a:ea typeface="Calibri"/>
                <a:cs typeface="Arial"/>
              </a:rPr>
            </a:br>
            <a:endParaRPr lang="ar-IQ" sz="6600" dirty="0"/>
          </a:p>
        </p:txBody>
      </p:sp>
    </p:spTree>
    <p:extLst>
      <p:ext uri="{BB962C8B-B14F-4D97-AF65-F5344CB8AC3E}">
        <p14:creationId xmlns:p14="http://schemas.microsoft.com/office/powerpoint/2010/main" val="4231187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67544" y="764704"/>
            <a:ext cx="7745505" cy="4349005"/>
          </a:xfrm>
        </p:spPr>
        <p:txBody>
          <a:bodyPr/>
          <a:lstStyle/>
          <a:p>
            <a:pPr marL="0" indent="0" algn="just">
              <a:lnSpc>
                <a:spcPct val="150000"/>
              </a:lnSpc>
              <a:buNone/>
            </a:pPr>
            <a:r>
              <a:rPr lang="en-US" dirty="0">
                <a:latin typeface="Times New Roman"/>
                <a:ea typeface="Calibri"/>
                <a:cs typeface="Arial"/>
              </a:rPr>
              <a:t> It is perfectly proper to assign gram molecular  weights to Na</a:t>
            </a:r>
            <a:r>
              <a:rPr lang="en-US" baseline="30000" dirty="0">
                <a:latin typeface="Times New Roman"/>
                <a:ea typeface="Calibri"/>
                <a:cs typeface="Arial"/>
              </a:rPr>
              <a:t>+ </a:t>
            </a:r>
            <a:r>
              <a:rPr lang="en-US" dirty="0">
                <a:latin typeface="Times New Roman"/>
                <a:ea typeface="Calibri"/>
                <a:cs typeface="Arial"/>
              </a:rPr>
              <a:t>(22.99g) and Cl ( 35.45g )  since these are real chemical entities (strictly, these should be called gramionic weights rather than gram molecular weights, although this </a:t>
            </a:r>
            <a:r>
              <a:rPr lang="ar-IQ" dirty="0" smtClean="0">
                <a:latin typeface="Times New Roman"/>
                <a:ea typeface="Calibri"/>
                <a:cs typeface="Arial"/>
              </a:rPr>
              <a:t>          </a:t>
            </a:r>
            <a:r>
              <a:rPr lang="en-US" dirty="0" smtClean="0">
                <a:latin typeface="Times New Roman"/>
                <a:ea typeface="Calibri"/>
                <a:cs typeface="Arial"/>
              </a:rPr>
              <a:t>terminology  </a:t>
            </a:r>
            <a:r>
              <a:rPr lang="en-US" dirty="0">
                <a:latin typeface="Times New Roman"/>
                <a:ea typeface="Calibri"/>
                <a:cs typeface="Arial"/>
              </a:rPr>
              <a:t>is seldom encountered</a:t>
            </a:r>
            <a:r>
              <a:rPr lang="en-US" dirty="0" smtClean="0">
                <a:latin typeface="Times New Roman"/>
                <a:ea typeface="Calibri"/>
                <a:cs typeface="Arial"/>
              </a:rPr>
              <a:t>).                                       </a:t>
            </a:r>
            <a:endParaRPr lang="ar-IQ" dirty="0"/>
          </a:p>
        </p:txBody>
      </p:sp>
    </p:spTree>
    <p:extLst>
      <p:ext uri="{BB962C8B-B14F-4D97-AF65-F5344CB8AC3E}">
        <p14:creationId xmlns:p14="http://schemas.microsoft.com/office/powerpoint/2010/main" val="9537548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عنصر نائب للمحتوى 1"/>
              <p:cNvSpPr>
                <a:spLocks noGrp="1"/>
              </p:cNvSpPr>
              <p:nvPr>
                <p:ph idx="1"/>
              </p:nvPr>
            </p:nvSpPr>
            <p:spPr>
              <a:xfrm>
                <a:off x="251520" y="2132856"/>
                <a:ext cx="8568952" cy="4421013"/>
              </a:xfrm>
            </p:spPr>
            <p:txBody>
              <a:bodyPr>
                <a:normAutofit fontScale="70000" lnSpcReduction="20000"/>
              </a:bodyPr>
              <a:lstStyle/>
              <a:p>
                <a:pPr marL="0" indent="0" algn="l" rtl="0">
                  <a:lnSpc>
                    <a:spcPct val="150000"/>
                  </a:lnSpc>
                  <a:spcAft>
                    <a:spcPts val="1000"/>
                  </a:spcAft>
                  <a:buNone/>
                </a:pPr>
                <a:r>
                  <a:rPr lang="en-US" sz="2800" dirty="0" smtClean="0">
                    <a:effectLst/>
                    <a:latin typeface="Times New Roman"/>
                    <a:ea typeface="Calibri"/>
                    <a:cs typeface="Arial"/>
                  </a:rPr>
                  <a:t>Is </a:t>
                </a:r>
                <a:r>
                  <a:rPr lang="en-US" sz="2800" dirty="0">
                    <a:effectLst/>
                    <a:latin typeface="Times New Roman"/>
                    <a:ea typeface="Calibri"/>
                    <a:cs typeface="Arial"/>
                  </a:rPr>
                  <a:t>defined as the number of molecular weights or moles of a solute per a liter of solution (or the number of millimoles per millimeter ). </a:t>
                </a:r>
                <a:endParaRPr lang="en-US" sz="1900" dirty="0">
                  <a:effectLst/>
                  <a:latin typeface="Calibri"/>
                  <a:ea typeface="Calibri"/>
                  <a:cs typeface="Arial"/>
                </a:endParaRPr>
              </a:p>
              <a:p>
                <a:pPr marL="0" indent="0" algn="l" rtl="0">
                  <a:lnSpc>
                    <a:spcPct val="150000"/>
                  </a:lnSpc>
                  <a:spcAft>
                    <a:spcPts val="1000"/>
                  </a:spcAft>
                  <a:buNone/>
                </a:pPr>
                <a:r>
                  <a:rPr lang="en-US" sz="2800" b="1" dirty="0">
                    <a:effectLst/>
                    <a:latin typeface="Times New Roman"/>
                    <a:ea typeface="Calibri"/>
                    <a:cs typeface="Arial"/>
                  </a:rPr>
                  <a:t>M</a:t>
                </a:r>
                <a:r>
                  <a:rPr lang="en-US" sz="2800" dirty="0">
                    <a:effectLst/>
                    <a:latin typeface="Times New Roman"/>
                    <a:ea typeface="Calibri"/>
                    <a:cs typeface="Arial"/>
                  </a:rPr>
                  <a:t> = </a:t>
                </a:r>
                <a14:m>
                  <m:oMath xmlns:m="http://schemas.openxmlformats.org/officeDocument/2006/math">
                    <m:f>
                      <m:fPr>
                        <m:ctrlPr>
                          <a:rPr lang="en-US" sz="2800" b="1" i="1">
                            <a:effectLst/>
                            <a:latin typeface="Cambria Math"/>
                            <a:ea typeface="Calibri"/>
                            <a:cs typeface="Times New Roman"/>
                          </a:rPr>
                        </m:ctrlPr>
                      </m:fPr>
                      <m:num>
                        <m:r>
                          <a:rPr lang="en-US" sz="2800" b="1" i="1">
                            <a:effectLst/>
                            <a:latin typeface="Cambria Math"/>
                            <a:ea typeface="Calibri"/>
                            <a:cs typeface="Times New Roman"/>
                          </a:rPr>
                          <m:t>𝒘𝒕</m:t>
                        </m:r>
                      </m:num>
                      <m:den>
                        <m:r>
                          <a:rPr lang="en-US" sz="2800" b="1" i="1">
                            <a:effectLst/>
                            <a:latin typeface="Cambria Math"/>
                            <a:ea typeface="Calibri"/>
                            <a:cs typeface="Times New Roman"/>
                          </a:rPr>
                          <m:t>𝐠𝐦𝐰</m:t>
                        </m:r>
                      </m:den>
                    </m:f>
                  </m:oMath>
                </a14:m>
                <a:r>
                  <a:rPr lang="en-US" sz="2800" b="1" dirty="0">
                    <a:effectLst/>
                    <a:latin typeface="Times New Roman"/>
                    <a:ea typeface="Times New Roman"/>
                    <a:cs typeface="Arial"/>
                  </a:rPr>
                  <a:t> x  </a:t>
                </a:r>
                <a14:m>
                  <m:oMath xmlns:m="http://schemas.openxmlformats.org/officeDocument/2006/math">
                    <m:f>
                      <m:fPr>
                        <m:ctrlPr>
                          <a:rPr lang="en-US" sz="2800" b="1" i="1">
                            <a:effectLst/>
                            <a:latin typeface="Cambria Math"/>
                            <a:ea typeface="Times New Roman"/>
                            <a:cs typeface="Times New Roman"/>
                          </a:rPr>
                        </m:ctrlPr>
                      </m:fPr>
                      <m:num>
                        <m:r>
                          <a:rPr lang="en-US" sz="2800" b="1" i="1">
                            <a:effectLst/>
                            <a:latin typeface="Cambria Math"/>
                            <a:ea typeface="Times New Roman"/>
                            <a:cs typeface="Times New Roman"/>
                          </a:rPr>
                          <m:t>𝟏𝟎𝟎𝟎</m:t>
                        </m:r>
                      </m:num>
                      <m:den>
                        <m:r>
                          <a:rPr lang="en-US" sz="2800" b="1" i="1">
                            <a:effectLst/>
                            <a:latin typeface="Cambria Math"/>
                            <a:ea typeface="Times New Roman"/>
                            <a:cs typeface="Times New Roman"/>
                          </a:rPr>
                          <m:t>𝑽</m:t>
                        </m:r>
                        <m:r>
                          <a:rPr lang="en-US" sz="2800" b="1" i="1">
                            <a:effectLst/>
                            <a:latin typeface="Cambria Math"/>
                            <a:ea typeface="Times New Roman"/>
                            <a:cs typeface="Times New Roman"/>
                          </a:rPr>
                          <m:t>(</m:t>
                        </m:r>
                        <m:r>
                          <a:rPr lang="en-US" sz="2800" b="1" i="1">
                            <a:effectLst/>
                            <a:latin typeface="Cambria Math"/>
                            <a:ea typeface="Times New Roman"/>
                            <a:cs typeface="Times New Roman"/>
                          </a:rPr>
                          <m:t>𝒎𝒍</m:t>
                        </m:r>
                        <m:r>
                          <a:rPr lang="en-US" sz="2800" b="1" i="1">
                            <a:effectLst/>
                            <a:latin typeface="Cambria Math"/>
                            <a:ea typeface="Times New Roman"/>
                            <a:cs typeface="Times New Roman"/>
                          </a:rPr>
                          <m:t>)</m:t>
                        </m:r>
                      </m:den>
                    </m:f>
                  </m:oMath>
                </a14:m>
                <a:endParaRPr lang="en-US" sz="1900" dirty="0">
                  <a:effectLst/>
                  <a:latin typeface="Calibri"/>
                  <a:ea typeface="Calibri"/>
                  <a:cs typeface="Arial"/>
                </a:endParaRPr>
              </a:p>
              <a:p>
                <a:pPr marL="0" indent="0" algn="l" rtl="0">
                  <a:lnSpc>
                    <a:spcPct val="150000"/>
                  </a:lnSpc>
                  <a:spcAft>
                    <a:spcPts val="1000"/>
                  </a:spcAft>
                  <a:buNone/>
                </a:pPr>
                <a:r>
                  <a:rPr lang="en-US" sz="2800" dirty="0">
                    <a:effectLst/>
                    <a:latin typeface="Times New Roman"/>
                    <a:ea typeface="Times New Roman"/>
                    <a:cs typeface="Arial"/>
                  </a:rPr>
                  <a:t>    Is defined as the number of gram </a:t>
                </a:r>
                <a:endParaRPr lang="en-US" sz="1900" dirty="0">
                  <a:effectLst/>
                  <a:latin typeface="Calibri"/>
                  <a:ea typeface="Calibri"/>
                  <a:cs typeface="Arial"/>
                </a:endParaRPr>
              </a:p>
              <a:p>
                <a:pPr marL="0" indent="0" algn="l" rtl="0">
                  <a:lnSpc>
                    <a:spcPct val="150000"/>
                  </a:lnSpc>
                  <a:spcAft>
                    <a:spcPts val="1000"/>
                  </a:spcAft>
                  <a:buNone/>
                </a:pPr>
                <a:r>
                  <a:rPr lang="en-US" sz="2800" dirty="0">
                    <a:effectLst/>
                    <a:latin typeface="Times New Roman"/>
                    <a:ea typeface="Times New Roman"/>
                    <a:cs typeface="Arial"/>
                  </a:rPr>
                  <a:t>*Equivalent weight (equivalents ) of a substance dissolved in one litter of solution ( or milliequivalents per millimeter).</a:t>
                </a:r>
                <a:endParaRPr lang="en-US" sz="1900" dirty="0">
                  <a:effectLst/>
                  <a:latin typeface="Calibri"/>
                  <a:ea typeface="Calibri"/>
                  <a:cs typeface="Arial"/>
                </a:endParaRPr>
              </a:p>
              <a:p>
                <a:pPr marL="0" indent="0" algn="l" rtl="0">
                  <a:lnSpc>
                    <a:spcPct val="150000"/>
                  </a:lnSpc>
                  <a:spcAft>
                    <a:spcPts val="1000"/>
                  </a:spcAft>
                  <a:buNone/>
                </a:pPr>
                <a:r>
                  <a:rPr lang="en-US" sz="2800" dirty="0">
                    <a:effectLst/>
                    <a:latin typeface="Times New Roman"/>
                    <a:ea typeface="Times New Roman"/>
                    <a:cs typeface="Arial"/>
                  </a:rPr>
                  <a:t>  The equivalent weight of substance depends upon the type of reaction it undergoes.</a:t>
                </a:r>
                <a:endParaRPr lang="en-US" sz="1900" dirty="0">
                  <a:effectLst/>
                  <a:latin typeface="Calibri"/>
                  <a:ea typeface="Calibri"/>
                  <a:cs typeface="Arial"/>
                </a:endParaRPr>
              </a:p>
              <a:p>
                <a:pPr marL="0" indent="0">
                  <a:buNone/>
                </a:pPr>
                <a:endParaRPr lang="ar-IQ" dirty="0"/>
              </a:p>
            </p:txBody>
          </p:sp>
        </mc:Choice>
        <mc:Fallback>
          <p:sp>
            <p:nvSpPr>
              <p:cNvPr id="2" name="عنصر نائب للمحتوى 1"/>
              <p:cNvSpPr>
                <a:spLocks noGrp="1" noRot="1" noChangeAspect="1" noMove="1" noResize="1" noEditPoints="1" noAdjustHandles="1" noChangeArrowheads="1" noChangeShapeType="1" noTextEdit="1"/>
              </p:cNvSpPr>
              <p:nvPr>
                <p:ph idx="1"/>
              </p:nvPr>
            </p:nvSpPr>
            <p:spPr>
              <a:xfrm>
                <a:off x="251520" y="2132856"/>
                <a:ext cx="8568952" cy="4421013"/>
              </a:xfrm>
              <a:blipFill rotWithShape="1">
                <a:blip r:embed="rId2"/>
                <a:stretch>
                  <a:fillRect l="-711" r="-925"/>
                </a:stretch>
              </a:blipFill>
            </p:spPr>
            <p:txBody>
              <a:bodyPr/>
              <a:lstStyle/>
              <a:p>
                <a:r>
                  <a:rPr lang="ar-IQ">
                    <a:noFill/>
                  </a:rPr>
                  <a:t> </a:t>
                </a:r>
              </a:p>
            </p:txBody>
          </p:sp>
        </mc:Fallback>
      </mc:AlternateContent>
      <p:sp>
        <p:nvSpPr>
          <p:cNvPr id="3" name="عنوان 2"/>
          <p:cNvSpPr>
            <a:spLocks noGrp="1"/>
          </p:cNvSpPr>
          <p:nvPr>
            <p:ph type="title"/>
          </p:nvPr>
        </p:nvSpPr>
        <p:spPr>
          <a:xfrm>
            <a:off x="683568" y="1052736"/>
            <a:ext cx="7756263" cy="1054250"/>
          </a:xfrm>
        </p:spPr>
        <p:txBody>
          <a:bodyPr/>
          <a:lstStyle/>
          <a:p>
            <a:pPr marL="365760" lvl="0" indent="-365760" rtl="0">
              <a:lnSpc>
                <a:spcPct val="150000"/>
              </a:lnSpc>
              <a:spcBef>
                <a:spcPct val="20000"/>
              </a:spcBef>
              <a:spcAft>
                <a:spcPts val="1000"/>
              </a:spcAft>
            </a:pPr>
            <a:r>
              <a:rPr lang="en-US" sz="3200" b="1" dirty="0">
                <a:solidFill>
                  <a:prstClr val="black">
                    <a:lumMod val="85000"/>
                    <a:lumOff val="15000"/>
                  </a:prstClr>
                </a:solidFill>
                <a:latin typeface="Times New Roman"/>
                <a:ea typeface="Calibri"/>
                <a:cs typeface="Arial"/>
              </a:rPr>
              <a:t>Molarity or molar concentration : </a:t>
            </a:r>
            <a:r>
              <a:rPr lang="en-US" sz="1400" dirty="0">
                <a:solidFill>
                  <a:prstClr val="black">
                    <a:lumMod val="85000"/>
                    <a:lumOff val="15000"/>
                  </a:prstClr>
                </a:solidFill>
                <a:latin typeface="Calibri"/>
                <a:ea typeface="Calibri"/>
                <a:cs typeface="Arial"/>
              </a:rPr>
              <a:t/>
            </a:r>
            <a:br>
              <a:rPr lang="en-US" sz="1400" dirty="0">
                <a:solidFill>
                  <a:prstClr val="black">
                    <a:lumMod val="85000"/>
                    <a:lumOff val="15000"/>
                  </a:prstClr>
                </a:solidFill>
                <a:latin typeface="Calibri"/>
                <a:ea typeface="Calibri"/>
                <a:cs typeface="Arial"/>
              </a:rPr>
            </a:br>
            <a:endParaRPr lang="ar-IQ" sz="8000" dirty="0"/>
          </a:p>
        </p:txBody>
      </p:sp>
    </p:spTree>
    <p:extLst>
      <p:ext uri="{BB962C8B-B14F-4D97-AF65-F5344CB8AC3E}">
        <p14:creationId xmlns:p14="http://schemas.microsoft.com/office/powerpoint/2010/main" val="3928673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922637600"/>
              </p:ext>
            </p:extLst>
          </p:nvPr>
        </p:nvGraphicFramePr>
        <p:xfrm>
          <a:off x="1605856" y="2924944"/>
          <a:ext cx="5509260" cy="423545"/>
        </p:xfrm>
        <a:graphic>
          <a:graphicData uri="http://schemas.openxmlformats.org/drawingml/2006/table">
            <a:tbl>
              <a:tblPr firstRow="1" firstCol="1" bandRow="1">
                <a:tableStyleId>{5C22544A-7EE6-4342-B048-85BDC9FD1C3A}</a:tableStyleId>
              </a:tblPr>
              <a:tblGrid>
                <a:gridCol w="1037590"/>
                <a:gridCol w="4471670"/>
              </a:tblGrid>
              <a:tr h="423545">
                <a:tc>
                  <a:txBody>
                    <a:bodyPr/>
                    <a:lstStyle/>
                    <a:p>
                      <a:pPr algn="l" rtl="0">
                        <a:lnSpc>
                          <a:spcPct val="150000"/>
                        </a:lnSpc>
                        <a:spcAft>
                          <a:spcPts val="0"/>
                        </a:spcAft>
                      </a:pPr>
                      <a:r>
                        <a:rPr lang="en-US" sz="1600" dirty="0">
                          <a:effectLst/>
                        </a:rPr>
                        <a:t>NaCl </a:t>
                      </a:r>
                      <a:endParaRPr lang="en-US" sz="1100" dirty="0">
                        <a:effectLst/>
                        <a:latin typeface="Calibri"/>
                        <a:ea typeface="Calibri"/>
                        <a:cs typeface="Arial"/>
                      </a:endParaRPr>
                    </a:p>
                  </a:txBody>
                  <a:tcPr marL="68580" marR="68580" marT="0" marB="0"/>
                </a:tc>
                <a:tc>
                  <a:txBody>
                    <a:bodyPr/>
                    <a:lstStyle/>
                    <a:p>
                      <a:pPr algn="l" rtl="0">
                        <a:lnSpc>
                          <a:spcPct val="150000"/>
                        </a:lnSpc>
                        <a:spcAft>
                          <a:spcPts val="0"/>
                        </a:spcAft>
                      </a:pPr>
                      <a:r>
                        <a:rPr lang="en-US" sz="1600" dirty="0">
                          <a:effectLst/>
                        </a:rPr>
                        <a:t>1 (where is of interest)</a:t>
                      </a:r>
                      <a:endParaRPr lang="en-US" sz="1100" dirty="0">
                        <a:effectLst/>
                        <a:latin typeface="Calibri"/>
                        <a:ea typeface="Calibri"/>
                        <a:cs typeface="Arial"/>
                      </a:endParaRPr>
                    </a:p>
                  </a:txBody>
                  <a:tcPr marL="68580" marR="68580" marT="0" marB="0"/>
                </a:tc>
              </a:tr>
            </a:tbl>
          </a:graphicData>
        </a:graphic>
      </p:graphicFrame>
      <mc:AlternateContent xmlns:mc="http://schemas.openxmlformats.org/markup-compatibility/2006">
        <mc:Choice xmlns:a14="http://schemas.microsoft.com/office/drawing/2010/main" Requires="a14">
          <p:sp>
            <p:nvSpPr>
              <p:cNvPr id="3" name="عنوان 2"/>
              <p:cNvSpPr>
                <a:spLocks noGrp="1"/>
              </p:cNvSpPr>
              <p:nvPr>
                <p:ph type="title"/>
              </p:nvPr>
            </p:nvSpPr>
            <p:spPr/>
            <p:txBody>
              <a:bodyPr/>
              <a:lstStyle/>
              <a:p>
                <a:r>
                  <a:rPr lang="en-US" sz="2400" b="1" dirty="0">
                    <a:solidFill>
                      <a:prstClr val="black">
                        <a:lumMod val="85000"/>
                        <a:lumOff val="15000"/>
                      </a:prstClr>
                    </a:solidFill>
                    <a:latin typeface="Times New Roman"/>
                    <a:ea typeface="Times New Roman"/>
                    <a:cs typeface="+mn-cs"/>
                  </a:rPr>
                  <a:t>Gram- equivalent weight</a:t>
                </a:r>
                <a:r>
                  <a:rPr lang="en-US" sz="2400" dirty="0">
                    <a:solidFill>
                      <a:prstClr val="black">
                        <a:lumMod val="85000"/>
                        <a:lumOff val="15000"/>
                      </a:prstClr>
                    </a:solidFill>
                    <a:latin typeface="Times New Roman"/>
                    <a:ea typeface="Times New Roman"/>
                    <a:cs typeface="+mn-cs"/>
                  </a:rPr>
                  <a:t> = </a:t>
                </a:r>
                <a14:m>
                  <m:oMath xmlns:m="http://schemas.openxmlformats.org/officeDocument/2006/math">
                    <m:f>
                      <m:fPr>
                        <m:ctrlPr>
                          <a:rPr lang="en-US" sz="2400" b="1" i="1">
                            <a:solidFill>
                              <a:prstClr val="black">
                                <a:lumMod val="85000"/>
                                <a:lumOff val="15000"/>
                              </a:prstClr>
                            </a:solidFill>
                            <a:latin typeface="Cambria Math"/>
                            <a:ea typeface="Times New Roman"/>
                            <a:cs typeface="Times New Roman"/>
                          </a:rPr>
                        </m:ctrlPr>
                      </m:fPr>
                      <m:num>
                        <m:r>
                          <a:rPr lang="en-US" sz="2400" b="1" i="1">
                            <a:solidFill>
                              <a:prstClr val="black">
                                <a:lumMod val="85000"/>
                                <a:lumOff val="15000"/>
                              </a:prstClr>
                            </a:solidFill>
                            <a:latin typeface="Cambria Math"/>
                            <a:ea typeface="Times New Roman"/>
                            <a:cs typeface="Times New Roman"/>
                          </a:rPr>
                          <m:t>𝐌𝐨𝐥𝐞𝐜𝐮𝐥𝐚𝐫</m:t>
                        </m:r>
                        <m:r>
                          <a:rPr lang="en-US" sz="2400" b="1">
                            <a:solidFill>
                              <a:prstClr val="black">
                                <a:lumMod val="85000"/>
                                <a:lumOff val="15000"/>
                              </a:prstClr>
                            </a:solidFill>
                            <a:latin typeface="Cambria Math"/>
                            <a:ea typeface="Times New Roman"/>
                            <a:cs typeface="Times New Roman"/>
                          </a:rPr>
                          <m:t> </m:t>
                        </m:r>
                        <m:r>
                          <a:rPr lang="en-US" sz="2400" b="1" i="1">
                            <a:solidFill>
                              <a:prstClr val="black">
                                <a:lumMod val="85000"/>
                                <a:lumOff val="15000"/>
                              </a:prstClr>
                            </a:solidFill>
                            <a:latin typeface="Cambria Math"/>
                            <a:ea typeface="Times New Roman"/>
                            <a:cs typeface="Times New Roman"/>
                          </a:rPr>
                          <m:t>𝐰𝐞𝐢𝐠𝐡𝐭</m:t>
                        </m:r>
                      </m:num>
                      <m:den>
                        <m:r>
                          <a:rPr lang="en-US" sz="2400" b="1" i="1">
                            <a:solidFill>
                              <a:prstClr val="black">
                                <a:lumMod val="85000"/>
                                <a:lumOff val="15000"/>
                              </a:prstClr>
                            </a:solidFill>
                            <a:latin typeface="Cambria Math"/>
                            <a:ea typeface="Times New Roman"/>
                            <a:cs typeface="Times New Roman"/>
                          </a:rPr>
                          <m:t>𝐧</m:t>
                        </m:r>
                        <m:r>
                          <a:rPr lang="en-US" sz="2400" b="1">
                            <a:solidFill>
                              <a:prstClr val="black">
                                <a:lumMod val="85000"/>
                                <a:lumOff val="15000"/>
                              </a:prstClr>
                            </a:solidFill>
                            <a:latin typeface="Cambria Math"/>
                            <a:ea typeface="Times New Roman"/>
                            <a:cs typeface="Times New Roman"/>
                          </a:rPr>
                          <m:t>(</m:t>
                        </m:r>
                        <m:r>
                          <a:rPr lang="en-US" sz="2400" b="1" i="1">
                            <a:solidFill>
                              <a:prstClr val="black">
                                <a:lumMod val="85000"/>
                                <a:lumOff val="15000"/>
                              </a:prstClr>
                            </a:solidFill>
                            <a:latin typeface="Cambria Math"/>
                            <a:ea typeface="Times New Roman"/>
                            <a:cs typeface="Times New Roman"/>
                          </a:rPr>
                          <m:t>𝐞𝐪𝐮𝐢𝐯𝐚𝐥𝐞𝐧𝐜𝐲</m:t>
                        </m:r>
                        <m:r>
                          <a:rPr lang="en-US" sz="2400" b="1">
                            <a:solidFill>
                              <a:prstClr val="black">
                                <a:lumMod val="85000"/>
                                <a:lumOff val="15000"/>
                              </a:prstClr>
                            </a:solidFill>
                            <a:latin typeface="Cambria Math"/>
                            <a:ea typeface="Times New Roman"/>
                            <a:cs typeface="Times New Roman"/>
                          </a:rPr>
                          <m:t>)</m:t>
                        </m:r>
                      </m:den>
                    </m:f>
                  </m:oMath>
                </a14:m>
                <a:endParaRPr lang="ar-IQ" dirty="0"/>
              </a:p>
            </p:txBody>
          </p:sp>
        </mc:Choice>
        <mc:Fallback>
          <p:sp>
            <p:nvSpPr>
              <p:cNvPr id="3" name="عنوان 2"/>
              <p:cNvSpPr>
                <a:spLocks noGrp="1" noRot="1" noChangeAspect="1" noMove="1" noResize="1" noEditPoints="1" noAdjustHandles="1" noChangeArrowheads="1" noChangeShapeType="1" noTextEdit="1"/>
              </p:cNvSpPr>
              <p:nvPr>
                <p:ph type="title"/>
              </p:nvPr>
            </p:nvSpPr>
            <p:spPr>
              <a:blipFill rotWithShape="1">
                <a:blip r:embed="rId2"/>
                <a:stretch>
                  <a:fillRect/>
                </a:stretch>
              </a:blipFill>
            </p:spPr>
            <p:txBody>
              <a:bodyPr/>
              <a:lstStyle/>
              <a:p>
                <a:r>
                  <a:rPr lang="ar-IQ">
                    <a:noFill/>
                  </a:rPr>
                  <a:t> </a:t>
                </a:r>
              </a:p>
            </p:txBody>
          </p:sp>
        </mc:Fallback>
      </mc:AlternateContent>
      <p:sp>
        <p:nvSpPr>
          <p:cNvPr id="5" name="مستطيل 4"/>
          <p:cNvSpPr/>
          <p:nvPr/>
        </p:nvSpPr>
        <p:spPr>
          <a:xfrm>
            <a:off x="1619672" y="2132856"/>
            <a:ext cx="2880320" cy="463397"/>
          </a:xfrm>
          <a:prstGeom prst="rect">
            <a:avLst/>
          </a:prstGeom>
        </p:spPr>
        <p:txBody>
          <a:bodyPr wrap="square">
            <a:spAutoFit/>
          </a:bodyPr>
          <a:lstStyle/>
          <a:p>
            <a:pPr algn="l" rtl="0">
              <a:lnSpc>
                <a:spcPct val="150000"/>
              </a:lnSpc>
              <a:spcAft>
                <a:spcPts val="1000"/>
              </a:spcAft>
            </a:pPr>
            <a:r>
              <a:rPr lang="en-US" b="1" dirty="0">
                <a:solidFill>
                  <a:prstClr val="black"/>
                </a:solidFill>
                <a:latin typeface="Times New Roman"/>
                <a:ea typeface="Times New Roman"/>
                <a:cs typeface="Arial"/>
              </a:rPr>
              <a:t>Example of equivalency</a:t>
            </a:r>
            <a:endParaRPr lang="en-US" sz="1200" b="1" dirty="0">
              <a:solidFill>
                <a:prstClr val="black"/>
              </a:solidFill>
              <a:latin typeface="Calibri"/>
              <a:ea typeface="Calibri"/>
              <a:cs typeface="Arial"/>
            </a:endParaRPr>
          </a:p>
        </p:txBody>
      </p:sp>
      <p:graphicFrame>
        <p:nvGraphicFramePr>
          <p:cNvPr id="6" name="جدول 5"/>
          <p:cNvGraphicFramePr>
            <a:graphicFrameLocks noGrp="1"/>
          </p:cNvGraphicFramePr>
          <p:nvPr>
            <p:extLst>
              <p:ext uri="{D42A27DB-BD31-4B8C-83A1-F6EECF244321}">
                <p14:modId xmlns:p14="http://schemas.microsoft.com/office/powerpoint/2010/main" val="2998786564"/>
              </p:ext>
            </p:extLst>
          </p:nvPr>
        </p:nvGraphicFramePr>
        <p:xfrm>
          <a:off x="1619672" y="3429000"/>
          <a:ext cx="5509260" cy="1578610"/>
        </p:xfrm>
        <a:graphic>
          <a:graphicData uri="http://schemas.openxmlformats.org/drawingml/2006/table">
            <a:tbl>
              <a:tblPr firstRow="1" firstCol="1" bandRow="1">
                <a:tableStyleId>{5C22544A-7EE6-4342-B048-85BDC9FD1C3A}</a:tableStyleId>
              </a:tblPr>
              <a:tblGrid>
                <a:gridCol w="1037590"/>
                <a:gridCol w="4471670"/>
              </a:tblGrid>
              <a:tr h="440690">
                <a:tc>
                  <a:txBody>
                    <a:bodyPr/>
                    <a:lstStyle/>
                    <a:p>
                      <a:pPr algn="l" rtl="0">
                        <a:lnSpc>
                          <a:spcPct val="150000"/>
                        </a:lnSpc>
                        <a:spcAft>
                          <a:spcPts val="0"/>
                        </a:spcAft>
                      </a:pPr>
                      <a:r>
                        <a:rPr lang="en-US" sz="1600">
                          <a:effectLst/>
                        </a:rPr>
                        <a:t>BaCl</a:t>
                      </a:r>
                      <a:r>
                        <a:rPr lang="en-US" sz="1600" baseline="-25000">
                          <a:effectLst/>
                        </a:rPr>
                        <a:t>2</a:t>
                      </a:r>
                      <a:endParaRPr lang="en-US" sz="1100">
                        <a:effectLst/>
                        <a:latin typeface="Calibri"/>
                        <a:ea typeface="Calibri"/>
                        <a:cs typeface="Arial"/>
                      </a:endParaRPr>
                    </a:p>
                  </a:txBody>
                  <a:tcPr marL="68580" marR="68580" marT="0" marB="0"/>
                </a:tc>
                <a:tc>
                  <a:txBody>
                    <a:bodyPr/>
                    <a:lstStyle/>
                    <a:p>
                      <a:pPr algn="l" rtl="0">
                        <a:lnSpc>
                          <a:spcPct val="150000"/>
                        </a:lnSpc>
                        <a:spcAft>
                          <a:spcPts val="0"/>
                        </a:spcAft>
                      </a:pPr>
                      <a:r>
                        <a:rPr lang="en-US" sz="1600" dirty="0">
                          <a:effectLst/>
                        </a:rPr>
                        <a:t>2 (where Ba</a:t>
                      </a:r>
                      <a:r>
                        <a:rPr lang="en-US" sz="1600" baseline="30000" dirty="0">
                          <a:effectLst/>
                        </a:rPr>
                        <a:t>2+  </a:t>
                      </a:r>
                      <a:r>
                        <a:rPr lang="en-US" sz="1600" dirty="0">
                          <a:effectLst/>
                        </a:rPr>
                        <a:t>is of interest)</a:t>
                      </a:r>
                      <a:endParaRPr lang="en-US" sz="1100" dirty="0">
                        <a:effectLst/>
                      </a:endParaRPr>
                    </a:p>
                    <a:p>
                      <a:pPr algn="l" rtl="0">
                        <a:lnSpc>
                          <a:spcPct val="150000"/>
                        </a:lnSpc>
                        <a:spcAft>
                          <a:spcPts val="0"/>
                        </a:spcAft>
                      </a:pPr>
                      <a:r>
                        <a:rPr lang="en-US" sz="1600" baseline="30000" dirty="0">
                          <a:effectLst/>
                        </a:rPr>
                        <a:t> </a:t>
                      </a:r>
                      <a:endParaRPr lang="en-US" sz="1100" dirty="0">
                        <a:effectLst/>
                        <a:latin typeface="Calibri"/>
                        <a:ea typeface="Calibri"/>
                        <a:cs typeface="Arial"/>
                      </a:endParaRPr>
                    </a:p>
                  </a:txBody>
                  <a:tcPr marL="68580" marR="68580" marT="0" marB="0"/>
                </a:tc>
              </a:tr>
              <a:tr h="423545">
                <a:tc>
                  <a:txBody>
                    <a:bodyPr/>
                    <a:lstStyle/>
                    <a:p>
                      <a:pPr algn="l" rtl="0">
                        <a:lnSpc>
                          <a:spcPct val="150000"/>
                        </a:lnSpc>
                        <a:spcAft>
                          <a:spcPts val="0"/>
                        </a:spcAft>
                      </a:pPr>
                      <a:r>
                        <a:rPr lang="en-US" sz="1600">
                          <a:effectLst/>
                        </a:rPr>
                        <a:t>AlCl</a:t>
                      </a:r>
                      <a:r>
                        <a:rPr lang="en-US" sz="1600" baseline="-25000">
                          <a:effectLst/>
                        </a:rPr>
                        <a:t>3</a:t>
                      </a:r>
                      <a:endParaRPr lang="en-US" sz="1100">
                        <a:effectLst/>
                        <a:latin typeface="Calibri"/>
                        <a:ea typeface="Calibri"/>
                        <a:cs typeface="Arial"/>
                      </a:endParaRPr>
                    </a:p>
                  </a:txBody>
                  <a:tcPr marL="68580" marR="68580" marT="0" marB="0"/>
                </a:tc>
                <a:tc>
                  <a:txBody>
                    <a:bodyPr/>
                    <a:lstStyle/>
                    <a:p>
                      <a:pPr algn="l" rtl="0">
                        <a:lnSpc>
                          <a:spcPct val="150000"/>
                        </a:lnSpc>
                        <a:spcAft>
                          <a:spcPts val="0"/>
                        </a:spcAft>
                      </a:pPr>
                      <a:r>
                        <a:rPr lang="en-US" sz="1600">
                          <a:effectLst/>
                        </a:rPr>
                        <a:t>3 (where Al</a:t>
                      </a:r>
                      <a:r>
                        <a:rPr lang="en-US" sz="1600" baseline="30000">
                          <a:effectLst/>
                        </a:rPr>
                        <a:t>3+   </a:t>
                      </a:r>
                      <a:r>
                        <a:rPr lang="en-US" sz="1600">
                          <a:effectLst/>
                        </a:rPr>
                        <a:t>is of interest)</a:t>
                      </a:r>
                      <a:endParaRPr lang="en-US" sz="1100">
                        <a:effectLst/>
                        <a:latin typeface="Calibri"/>
                        <a:ea typeface="Calibri"/>
                        <a:cs typeface="Arial"/>
                      </a:endParaRPr>
                    </a:p>
                  </a:txBody>
                  <a:tcPr marL="68580" marR="68580" marT="0" marB="0"/>
                </a:tc>
              </a:tr>
              <a:tr h="423545">
                <a:tc>
                  <a:txBody>
                    <a:bodyPr/>
                    <a:lstStyle/>
                    <a:p>
                      <a:pPr algn="l" rtl="0">
                        <a:lnSpc>
                          <a:spcPct val="150000"/>
                        </a:lnSpc>
                        <a:spcAft>
                          <a:spcPts val="0"/>
                        </a:spcAft>
                      </a:pPr>
                      <a:r>
                        <a:rPr lang="en-US" sz="1600">
                          <a:effectLst/>
                        </a:rPr>
                        <a:t>Na</a:t>
                      </a:r>
                      <a:r>
                        <a:rPr lang="en-US" sz="1600" baseline="-25000">
                          <a:effectLst/>
                        </a:rPr>
                        <a:t>2</a:t>
                      </a:r>
                      <a:r>
                        <a:rPr lang="en-US" sz="1600">
                          <a:effectLst/>
                        </a:rPr>
                        <a:t>SO</a:t>
                      </a:r>
                      <a:r>
                        <a:rPr lang="en-US" sz="1600" baseline="-25000">
                          <a:effectLst/>
                        </a:rPr>
                        <a:t>4</a:t>
                      </a:r>
                      <a:endParaRPr lang="en-US" sz="1100">
                        <a:effectLst/>
                        <a:latin typeface="Calibri"/>
                        <a:ea typeface="Calibri"/>
                        <a:cs typeface="Arial"/>
                      </a:endParaRPr>
                    </a:p>
                  </a:txBody>
                  <a:tcPr marL="68580" marR="68580" marT="0" marB="0"/>
                </a:tc>
                <a:tc>
                  <a:txBody>
                    <a:bodyPr/>
                    <a:lstStyle/>
                    <a:p>
                      <a:pPr algn="l" rtl="0">
                        <a:lnSpc>
                          <a:spcPct val="150000"/>
                        </a:lnSpc>
                        <a:spcAft>
                          <a:spcPts val="0"/>
                        </a:spcAft>
                      </a:pPr>
                      <a:r>
                        <a:rPr lang="en-US" sz="1600" dirty="0">
                          <a:effectLst/>
                        </a:rPr>
                        <a:t>2 (where SO</a:t>
                      </a:r>
                      <a:r>
                        <a:rPr lang="en-US" sz="1600" baseline="-25000" dirty="0">
                          <a:effectLst/>
                        </a:rPr>
                        <a:t>4</a:t>
                      </a:r>
                      <a:r>
                        <a:rPr lang="en-US" sz="1600" baseline="30000" dirty="0">
                          <a:effectLst/>
                        </a:rPr>
                        <a:t>2-   </a:t>
                      </a:r>
                      <a:r>
                        <a:rPr lang="en-US" sz="1600" dirty="0">
                          <a:effectLst/>
                        </a:rPr>
                        <a:t>is of interest)</a:t>
                      </a:r>
                      <a:endParaRPr lang="en-US" sz="1100" dirty="0">
                        <a:effectLst/>
                        <a:latin typeface="Calibri"/>
                        <a:ea typeface="Calibri"/>
                        <a:cs typeface="Arial"/>
                      </a:endParaRPr>
                    </a:p>
                  </a:txBody>
                  <a:tcPr marL="68580" marR="68580" marT="0" marB="0"/>
                </a:tc>
              </a:tr>
            </a:tbl>
          </a:graphicData>
        </a:graphic>
      </p:graphicFrame>
      <p:graphicFrame>
        <p:nvGraphicFramePr>
          <p:cNvPr id="7" name="جدول 6"/>
          <p:cNvGraphicFramePr>
            <a:graphicFrameLocks noGrp="1"/>
          </p:cNvGraphicFramePr>
          <p:nvPr>
            <p:extLst>
              <p:ext uri="{D42A27DB-BD31-4B8C-83A1-F6EECF244321}">
                <p14:modId xmlns:p14="http://schemas.microsoft.com/office/powerpoint/2010/main" val="2283591451"/>
              </p:ext>
            </p:extLst>
          </p:nvPr>
        </p:nvGraphicFramePr>
        <p:xfrm>
          <a:off x="1619672" y="5013176"/>
          <a:ext cx="5509260" cy="864235"/>
        </p:xfrm>
        <a:graphic>
          <a:graphicData uri="http://schemas.openxmlformats.org/drawingml/2006/table">
            <a:tbl>
              <a:tblPr firstRow="1" firstCol="1" bandRow="1">
                <a:tableStyleId>{5C22544A-7EE6-4342-B048-85BDC9FD1C3A}</a:tableStyleId>
              </a:tblPr>
              <a:tblGrid>
                <a:gridCol w="1037590"/>
                <a:gridCol w="4471670"/>
              </a:tblGrid>
              <a:tr h="423545">
                <a:tc>
                  <a:txBody>
                    <a:bodyPr/>
                    <a:lstStyle/>
                    <a:p>
                      <a:pPr algn="l" rtl="0">
                        <a:lnSpc>
                          <a:spcPct val="150000"/>
                        </a:lnSpc>
                        <a:spcAft>
                          <a:spcPts val="0"/>
                        </a:spcAft>
                      </a:pPr>
                      <a:r>
                        <a:rPr lang="en-US" sz="1600">
                          <a:effectLst/>
                        </a:rPr>
                        <a:t>HCl</a:t>
                      </a:r>
                      <a:endParaRPr lang="en-US" sz="1100">
                        <a:effectLst/>
                        <a:latin typeface="Calibri"/>
                        <a:ea typeface="Calibri"/>
                        <a:cs typeface="Arial"/>
                      </a:endParaRPr>
                    </a:p>
                  </a:txBody>
                  <a:tcPr marL="68580" marR="68580" marT="0" marB="0"/>
                </a:tc>
                <a:tc>
                  <a:txBody>
                    <a:bodyPr/>
                    <a:lstStyle/>
                    <a:p>
                      <a:pPr algn="l" rtl="0">
                        <a:lnSpc>
                          <a:spcPct val="150000"/>
                        </a:lnSpc>
                        <a:spcAft>
                          <a:spcPts val="0"/>
                        </a:spcAft>
                      </a:pPr>
                      <a:r>
                        <a:rPr lang="en-US" sz="1600">
                          <a:effectLst/>
                        </a:rPr>
                        <a:t>1</a:t>
                      </a:r>
                      <a:endParaRPr lang="en-US" sz="1100">
                        <a:effectLst/>
                        <a:latin typeface="Calibri"/>
                        <a:ea typeface="Calibri"/>
                        <a:cs typeface="Arial"/>
                      </a:endParaRPr>
                    </a:p>
                  </a:txBody>
                  <a:tcPr marL="68580" marR="68580" marT="0" marB="0"/>
                </a:tc>
              </a:tr>
              <a:tr h="440690">
                <a:tc>
                  <a:txBody>
                    <a:bodyPr/>
                    <a:lstStyle/>
                    <a:p>
                      <a:pPr algn="l" rtl="0">
                        <a:lnSpc>
                          <a:spcPct val="150000"/>
                        </a:lnSpc>
                        <a:spcAft>
                          <a:spcPts val="0"/>
                        </a:spcAft>
                      </a:pPr>
                      <a:r>
                        <a:rPr lang="en-US" sz="1600" dirty="0">
                          <a:effectLst/>
                        </a:rPr>
                        <a:t>HNO</a:t>
                      </a:r>
                      <a:r>
                        <a:rPr lang="en-US" sz="1600" baseline="-25000" dirty="0">
                          <a:effectLst/>
                        </a:rPr>
                        <a:t>3</a:t>
                      </a:r>
                      <a:endParaRPr lang="en-US" sz="1100" dirty="0">
                        <a:effectLst/>
                        <a:latin typeface="Calibri"/>
                        <a:ea typeface="Calibri"/>
                        <a:cs typeface="Arial"/>
                      </a:endParaRPr>
                    </a:p>
                  </a:txBody>
                  <a:tcPr marL="68580" marR="68580" marT="0" marB="0"/>
                </a:tc>
                <a:tc>
                  <a:txBody>
                    <a:bodyPr/>
                    <a:lstStyle/>
                    <a:p>
                      <a:pPr algn="l" rtl="0">
                        <a:lnSpc>
                          <a:spcPct val="150000"/>
                        </a:lnSpc>
                        <a:spcAft>
                          <a:spcPts val="0"/>
                        </a:spcAft>
                      </a:pPr>
                      <a:r>
                        <a:rPr lang="en-US" sz="1600" dirty="0">
                          <a:effectLst/>
                        </a:rPr>
                        <a:t>1</a:t>
                      </a:r>
                      <a:endParaRPr lang="en-US" sz="11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21409911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539553" y="2248347"/>
            <a:ext cx="8208912" cy="4276997"/>
          </a:xfrm>
        </p:spPr>
        <p:txBody>
          <a:bodyPr>
            <a:normAutofit lnSpcReduction="10000"/>
          </a:bodyPr>
          <a:lstStyle/>
          <a:p>
            <a:pPr marL="0" indent="0" algn="just" rtl="0">
              <a:lnSpc>
                <a:spcPct val="115000"/>
              </a:lnSpc>
              <a:spcAft>
                <a:spcPts val="1000"/>
              </a:spcAft>
              <a:buNone/>
            </a:pPr>
            <a:r>
              <a:rPr lang="en-US" dirty="0" smtClean="0">
                <a:solidFill>
                  <a:srgbClr val="000000"/>
                </a:solidFill>
                <a:latin typeface="Times New Roman"/>
                <a:ea typeface="Times New Roman"/>
                <a:cs typeface="Arial"/>
              </a:rPr>
              <a:t>Normality </a:t>
            </a:r>
            <a:r>
              <a:rPr lang="en-US" dirty="0">
                <a:solidFill>
                  <a:srgbClr val="000000"/>
                </a:solidFill>
                <a:latin typeface="Times New Roman"/>
                <a:ea typeface="Times New Roman"/>
                <a:cs typeface="Arial"/>
              </a:rPr>
              <a:t>is a concentration unit that is no longer in common use. Because you may encounter normality in older handbooks of analytical methods, it can be helpful to understand its meaning. </a:t>
            </a:r>
            <a:r>
              <a:rPr lang="en-US" b="1" dirty="0">
                <a:solidFill>
                  <a:srgbClr val="000000"/>
                </a:solidFill>
                <a:latin typeface="Times New Roman"/>
                <a:ea typeface="Times New Roman"/>
                <a:cs typeface="Arial"/>
              </a:rPr>
              <a:t>Normality</a:t>
            </a:r>
            <a:r>
              <a:rPr lang="en-US" dirty="0">
                <a:solidFill>
                  <a:srgbClr val="000000"/>
                </a:solidFill>
                <a:latin typeface="Times New Roman"/>
                <a:ea typeface="Times New Roman"/>
                <a:cs typeface="Arial"/>
              </a:rPr>
              <a:t> defines concentration in terms of an equivalent, which is the amount of one chemical species reacting stoichiometrically with another chemical species. Note that this definition makes an equivalent, and thus normality, a function of the chemical reaction in which the species participates. Although a solution of H</a:t>
            </a:r>
            <a:r>
              <a:rPr lang="en-US" sz="1400" baseline="-25000" dirty="0">
                <a:solidFill>
                  <a:srgbClr val="000000"/>
                </a:solidFill>
                <a:latin typeface="Times New Roman"/>
                <a:ea typeface="Times New Roman"/>
                <a:cs typeface="Arial"/>
              </a:rPr>
              <a:t>2</a:t>
            </a:r>
            <a:r>
              <a:rPr lang="en-US" dirty="0">
                <a:solidFill>
                  <a:srgbClr val="000000"/>
                </a:solidFill>
                <a:latin typeface="Times New Roman"/>
                <a:ea typeface="Times New Roman"/>
                <a:cs typeface="Arial"/>
              </a:rPr>
              <a:t>SO</a:t>
            </a:r>
            <a:r>
              <a:rPr lang="en-US" sz="1400" baseline="-25000" dirty="0">
                <a:solidFill>
                  <a:srgbClr val="000000"/>
                </a:solidFill>
                <a:latin typeface="Times New Roman"/>
                <a:ea typeface="Times New Roman"/>
                <a:cs typeface="Arial"/>
              </a:rPr>
              <a:t>4</a:t>
            </a:r>
            <a:r>
              <a:rPr lang="en-US" dirty="0">
                <a:solidFill>
                  <a:srgbClr val="000000"/>
                </a:solidFill>
                <a:latin typeface="Times New Roman"/>
                <a:ea typeface="Times New Roman"/>
                <a:cs typeface="Arial"/>
              </a:rPr>
              <a:t> has a fixed molarity, its normality depends on how it reacts. </a:t>
            </a:r>
            <a:endParaRPr lang="en-US" sz="2000" dirty="0">
              <a:latin typeface="Calibri"/>
              <a:ea typeface="Calibri"/>
              <a:cs typeface="Arial"/>
            </a:endParaRPr>
          </a:p>
          <a:p>
            <a:pPr marL="0" indent="0">
              <a:buNone/>
            </a:pPr>
            <a:endParaRPr lang="ar-IQ" dirty="0"/>
          </a:p>
        </p:txBody>
      </p:sp>
      <p:sp>
        <p:nvSpPr>
          <p:cNvPr id="3" name="عنوان 2"/>
          <p:cNvSpPr>
            <a:spLocks noGrp="1"/>
          </p:cNvSpPr>
          <p:nvPr>
            <p:ph type="title"/>
          </p:nvPr>
        </p:nvSpPr>
        <p:spPr>
          <a:xfrm>
            <a:off x="683568" y="836712"/>
            <a:ext cx="7756263" cy="1054250"/>
          </a:xfrm>
        </p:spPr>
        <p:txBody>
          <a:bodyPr/>
          <a:lstStyle/>
          <a:p>
            <a:pPr lvl="0" rtl="0">
              <a:lnSpc>
                <a:spcPct val="115000"/>
              </a:lnSpc>
              <a:spcBef>
                <a:spcPct val="20000"/>
              </a:spcBef>
              <a:spcAft>
                <a:spcPts val="1000"/>
              </a:spcAft>
            </a:pPr>
            <a:r>
              <a:rPr lang="en-US" sz="3700" b="1" dirty="0">
                <a:solidFill>
                  <a:srgbClr val="137AC3"/>
                </a:solidFill>
                <a:latin typeface="Times New Roman"/>
                <a:ea typeface="Times New Roman"/>
                <a:cs typeface="Arial"/>
              </a:rPr>
              <a:t>Normality</a:t>
            </a:r>
            <a:r>
              <a:rPr lang="en-US" sz="1700" dirty="0">
                <a:solidFill>
                  <a:prstClr val="black">
                    <a:lumMod val="85000"/>
                    <a:lumOff val="15000"/>
                  </a:prstClr>
                </a:solidFill>
                <a:latin typeface="Calibri"/>
                <a:ea typeface="Calibri"/>
                <a:cs typeface="Arial"/>
              </a:rPr>
              <a:t/>
            </a:r>
            <a:br>
              <a:rPr lang="en-US" sz="1700" dirty="0">
                <a:solidFill>
                  <a:prstClr val="black">
                    <a:lumMod val="85000"/>
                    <a:lumOff val="15000"/>
                  </a:prstClr>
                </a:solidFill>
                <a:latin typeface="Calibri"/>
                <a:ea typeface="Calibri"/>
                <a:cs typeface="Arial"/>
              </a:rPr>
            </a:br>
            <a:endParaRPr lang="ar-IQ" dirty="0"/>
          </a:p>
        </p:txBody>
      </p:sp>
    </p:spTree>
    <p:extLst>
      <p:ext uri="{BB962C8B-B14F-4D97-AF65-F5344CB8AC3E}">
        <p14:creationId xmlns:p14="http://schemas.microsoft.com/office/powerpoint/2010/main" val="12474300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pPr marL="0" indent="0" algn="just" rtl="0">
              <a:lnSpc>
                <a:spcPct val="115000"/>
              </a:lnSpc>
              <a:spcAft>
                <a:spcPts val="1000"/>
              </a:spcAft>
              <a:buNone/>
            </a:pPr>
            <a:r>
              <a:rPr lang="en-US" b="1" dirty="0" smtClean="0">
                <a:solidFill>
                  <a:srgbClr val="000000"/>
                </a:solidFill>
                <a:latin typeface="Arial"/>
                <a:ea typeface="Times New Roman"/>
                <a:cs typeface="+mj-cs"/>
              </a:rPr>
              <a:t>Molality</a:t>
            </a:r>
            <a:r>
              <a:rPr lang="en-US" dirty="0">
                <a:solidFill>
                  <a:srgbClr val="000000"/>
                </a:solidFill>
                <a:latin typeface="Arial"/>
                <a:ea typeface="Times New Roman"/>
                <a:cs typeface="+mj-cs"/>
              </a:rPr>
              <a:t> is used in thermodynamic calculations where a temperature independent unit of concentration is needed. Molarity is based on the volume of solution containing the solute. Since density is a temperature dependent property a solution’s volume, and thus its molar concentration, changes with temperature. By using the solvent’s mass in place of the solution’s volume, the resulting concentration becomes independent of temperature.</a:t>
            </a:r>
            <a:endParaRPr lang="en-US" sz="2000" dirty="0">
              <a:effectLst/>
              <a:latin typeface="Calibri"/>
              <a:ea typeface="Calibri"/>
              <a:cs typeface="+mj-cs"/>
            </a:endParaRPr>
          </a:p>
        </p:txBody>
      </p:sp>
      <p:sp>
        <p:nvSpPr>
          <p:cNvPr id="3" name="عنوان 2"/>
          <p:cNvSpPr>
            <a:spLocks noGrp="1"/>
          </p:cNvSpPr>
          <p:nvPr>
            <p:ph type="title"/>
          </p:nvPr>
        </p:nvSpPr>
        <p:spPr>
          <a:xfrm>
            <a:off x="683568" y="836712"/>
            <a:ext cx="7756263" cy="1054250"/>
          </a:xfrm>
        </p:spPr>
        <p:txBody>
          <a:bodyPr/>
          <a:lstStyle/>
          <a:p>
            <a:pPr lvl="0" rtl="0">
              <a:lnSpc>
                <a:spcPct val="115000"/>
              </a:lnSpc>
              <a:spcBef>
                <a:spcPct val="20000"/>
              </a:spcBef>
              <a:spcAft>
                <a:spcPts val="1000"/>
              </a:spcAft>
            </a:pPr>
            <a:r>
              <a:rPr lang="en-US" sz="4100" b="1" dirty="0">
                <a:solidFill>
                  <a:srgbClr val="137AC3"/>
                </a:solidFill>
                <a:latin typeface="Arial"/>
                <a:ea typeface="Times New Roman"/>
                <a:cs typeface="+mn-cs"/>
              </a:rPr>
              <a:t>Molality</a:t>
            </a:r>
            <a:r>
              <a:rPr lang="en-US" sz="1900" dirty="0">
                <a:solidFill>
                  <a:prstClr val="black">
                    <a:lumMod val="85000"/>
                    <a:lumOff val="15000"/>
                  </a:prstClr>
                </a:solidFill>
                <a:latin typeface="Calibri"/>
                <a:ea typeface="Calibri"/>
                <a:cs typeface="Arial"/>
              </a:rPr>
              <a:t/>
            </a:r>
            <a:br>
              <a:rPr lang="en-US" sz="1900" dirty="0">
                <a:solidFill>
                  <a:prstClr val="black">
                    <a:lumMod val="85000"/>
                    <a:lumOff val="15000"/>
                  </a:prstClr>
                </a:solidFill>
                <a:latin typeface="Calibri"/>
                <a:ea typeface="Calibri"/>
                <a:cs typeface="Arial"/>
              </a:rPr>
            </a:br>
            <a:endParaRPr lang="ar-IQ" dirty="0"/>
          </a:p>
        </p:txBody>
      </p:sp>
    </p:spTree>
    <p:extLst>
      <p:ext uri="{BB962C8B-B14F-4D97-AF65-F5344CB8AC3E}">
        <p14:creationId xmlns:p14="http://schemas.microsoft.com/office/powerpoint/2010/main" val="25161489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عنصر نائب للمحتوى 1"/>
              <p:cNvSpPr>
                <a:spLocks noGrp="1"/>
              </p:cNvSpPr>
              <p:nvPr>
                <p:ph idx="1"/>
              </p:nvPr>
            </p:nvSpPr>
            <p:spPr>
              <a:xfrm>
                <a:off x="755576" y="908720"/>
                <a:ext cx="7920880" cy="5688632"/>
              </a:xfrm>
            </p:spPr>
            <p:txBody>
              <a:bodyPr>
                <a:noAutofit/>
              </a:bodyPr>
              <a:lstStyle/>
              <a:p>
                <a:pPr marL="0" indent="0" algn="just" rtl="0">
                  <a:spcAft>
                    <a:spcPts val="1000"/>
                  </a:spcAft>
                  <a:buNone/>
                </a:pPr>
                <a:r>
                  <a:rPr lang="en-US" sz="2000" b="1" dirty="0" smtClean="0">
                    <a:effectLst/>
                    <a:latin typeface="Times New Roman"/>
                    <a:ea typeface="Calibri"/>
                    <a:cs typeface="Arial"/>
                  </a:rPr>
                  <a:t>N </a:t>
                </a:r>
                <a:r>
                  <a:rPr lang="en-US" sz="2000" b="1" dirty="0">
                    <a:effectLst/>
                    <a:latin typeface="Times New Roman"/>
                    <a:ea typeface="Calibri"/>
                    <a:cs typeface="Arial"/>
                  </a:rPr>
                  <a:t>=</a:t>
                </a:r>
                <a:r>
                  <a:rPr lang="en-US" sz="2000" dirty="0">
                    <a:effectLst/>
                    <a:latin typeface="Times New Roman"/>
                    <a:ea typeface="Calibri"/>
                    <a:cs typeface="Arial"/>
                  </a:rPr>
                  <a:t> </a:t>
                </a:r>
                <a14:m>
                  <m:oMath xmlns:m="http://schemas.openxmlformats.org/officeDocument/2006/math">
                    <m:f>
                      <m:fPr>
                        <m:ctrlPr>
                          <a:rPr lang="en-US" sz="2000" b="1" i="1">
                            <a:effectLst/>
                            <a:latin typeface="Cambria Math"/>
                            <a:ea typeface="Calibri"/>
                            <a:cs typeface="Times New Roman"/>
                          </a:rPr>
                        </m:ctrlPr>
                      </m:fPr>
                      <m:num>
                        <m:r>
                          <a:rPr lang="en-US" sz="2000" b="1" i="1">
                            <a:effectLst/>
                            <a:latin typeface="Cambria Math"/>
                            <a:ea typeface="Calibri"/>
                            <a:cs typeface="Times New Roman"/>
                          </a:rPr>
                          <m:t>𝐖𝐭</m:t>
                        </m:r>
                      </m:num>
                      <m:den>
                        <m:r>
                          <a:rPr lang="en-US" sz="2000" b="1" i="1">
                            <a:effectLst/>
                            <a:latin typeface="Cambria Math"/>
                            <a:ea typeface="Calibri"/>
                            <a:cs typeface="Times New Roman"/>
                          </a:rPr>
                          <m:t>𝐄𝐪𝐰𝐭</m:t>
                        </m:r>
                      </m:den>
                    </m:f>
                  </m:oMath>
                </a14:m>
                <a:r>
                  <a:rPr lang="en-US" sz="2000" dirty="0">
                    <a:effectLst/>
                    <a:latin typeface="Times New Roman"/>
                    <a:ea typeface="Times New Roman"/>
                    <a:cs typeface="Arial"/>
                  </a:rPr>
                  <a:t> X </a:t>
                </a:r>
                <a14:m>
                  <m:oMath xmlns:m="http://schemas.openxmlformats.org/officeDocument/2006/math">
                    <m:f>
                      <m:fPr>
                        <m:ctrlPr>
                          <a:rPr lang="en-US" sz="2000" b="1" i="1">
                            <a:effectLst/>
                            <a:latin typeface="Cambria Math"/>
                            <a:ea typeface="Times New Roman"/>
                            <a:cs typeface="Times New Roman"/>
                          </a:rPr>
                        </m:ctrlPr>
                      </m:fPr>
                      <m:num>
                        <m:r>
                          <a:rPr lang="en-US" sz="2000" b="1" i="1">
                            <a:effectLst/>
                            <a:latin typeface="Cambria Math"/>
                            <a:ea typeface="Times New Roman"/>
                            <a:cs typeface="Times New Roman"/>
                          </a:rPr>
                          <m:t>𝟏𝟎𝟎𝟎</m:t>
                        </m:r>
                      </m:num>
                      <m:den>
                        <m:r>
                          <a:rPr lang="en-US" sz="2000" b="1" i="1">
                            <a:effectLst/>
                            <a:latin typeface="Cambria Math"/>
                            <a:ea typeface="Times New Roman"/>
                            <a:cs typeface="Times New Roman"/>
                          </a:rPr>
                          <m:t>𝐕</m:t>
                        </m:r>
                        <m:r>
                          <a:rPr lang="en-US" sz="2000" b="1">
                            <a:effectLst/>
                            <a:latin typeface="Cambria Math"/>
                            <a:ea typeface="Times New Roman"/>
                            <a:cs typeface="Times New Roman"/>
                          </a:rPr>
                          <m:t>(</m:t>
                        </m:r>
                        <m:r>
                          <a:rPr lang="en-US" sz="2000" b="1" i="1">
                            <a:effectLst/>
                            <a:latin typeface="Cambria Math"/>
                            <a:ea typeface="Times New Roman"/>
                            <a:cs typeface="Times New Roman"/>
                          </a:rPr>
                          <m:t>𝐦𝐥</m:t>
                        </m:r>
                        <m:r>
                          <a:rPr lang="en-US" sz="2000" b="1">
                            <a:effectLst/>
                            <a:latin typeface="Cambria Math"/>
                            <a:ea typeface="Times New Roman"/>
                            <a:cs typeface="Times New Roman"/>
                          </a:rPr>
                          <m:t>)</m:t>
                        </m:r>
                      </m:den>
                    </m:f>
                  </m:oMath>
                </a14:m>
                <a:r>
                  <a:rPr lang="en-US" sz="2000" b="1" dirty="0" smtClean="0">
                    <a:effectLst/>
                    <a:latin typeface="Times New Roman"/>
                    <a:ea typeface="Times New Roman"/>
                    <a:cs typeface="Arial"/>
                  </a:rPr>
                  <a:t> </a:t>
                </a:r>
                <a:endParaRPr lang="en-US" sz="1200" dirty="0" smtClean="0">
                  <a:effectLst/>
                  <a:latin typeface="Calibri"/>
                  <a:ea typeface="Calibri"/>
                  <a:cs typeface="Arial"/>
                </a:endParaRPr>
              </a:p>
              <a:p>
                <a:pPr marL="0" indent="0" algn="l" rtl="0">
                  <a:spcAft>
                    <a:spcPts val="1000"/>
                  </a:spcAft>
                  <a:buNone/>
                </a:pPr>
                <a14:m>
                  <m:oMathPara xmlns:m="http://schemas.openxmlformats.org/officeDocument/2006/math">
                    <m:oMathParaPr>
                      <m:jc m:val="left"/>
                    </m:oMathParaPr>
                    <m:oMath xmlns:m="http://schemas.openxmlformats.org/officeDocument/2006/math">
                      <m:r>
                        <m:rPr>
                          <m:sty m:val="p"/>
                        </m:rPr>
                        <a:rPr lang="en-US" sz="1800">
                          <a:effectLst/>
                          <a:latin typeface="Cambria Math"/>
                          <a:ea typeface="Calibri"/>
                          <a:cs typeface="Times New Roman"/>
                        </a:rPr>
                        <m:t>Wt</m:t>
                      </m:r>
                      <m:r>
                        <a:rPr lang="en-US" sz="1800">
                          <a:effectLst/>
                          <a:latin typeface="Cambria Math"/>
                          <a:ea typeface="Calibri"/>
                          <a:cs typeface="Times New Roman"/>
                        </a:rPr>
                        <m:t>= </m:t>
                      </m:r>
                      <m:f>
                        <m:fPr>
                          <m:ctrlPr>
                            <a:rPr lang="en-US" sz="1800" i="1">
                              <a:effectLst/>
                              <a:latin typeface="Cambria Math"/>
                              <a:ea typeface="Times New Roman"/>
                              <a:cs typeface="Times New Roman"/>
                            </a:rPr>
                          </m:ctrlPr>
                        </m:fPr>
                        <m:num>
                          <m:r>
                            <m:rPr>
                              <m:sty m:val="p"/>
                            </m:rPr>
                            <a:rPr lang="en-US" sz="1800">
                              <a:effectLst/>
                              <a:latin typeface="Cambria Math"/>
                              <a:ea typeface="Times New Roman"/>
                              <a:cs typeface="Times New Roman"/>
                            </a:rPr>
                            <m:t>N</m:t>
                          </m:r>
                          <m:r>
                            <a:rPr lang="en-US" sz="1800">
                              <a:effectLst/>
                              <a:latin typeface="Cambria Math"/>
                              <a:ea typeface="Times New Roman"/>
                              <a:cs typeface="Times New Roman"/>
                            </a:rPr>
                            <m:t> </m:t>
                          </m:r>
                          <m:r>
                            <m:rPr>
                              <m:sty m:val="p"/>
                            </m:rPr>
                            <a:rPr lang="en-US" sz="1800">
                              <a:effectLst/>
                              <a:latin typeface="Cambria Math"/>
                              <a:ea typeface="Times New Roman"/>
                              <a:cs typeface="Times New Roman"/>
                            </a:rPr>
                            <m:t>XV</m:t>
                          </m:r>
                          <m:d>
                            <m:dPr>
                              <m:ctrlPr>
                                <a:rPr lang="en-US" sz="1800" i="1">
                                  <a:effectLst/>
                                  <a:latin typeface="Cambria Math"/>
                                  <a:ea typeface="Times New Roman"/>
                                  <a:cs typeface="Times New Roman"/>
                                </a:rPr>
                              </m:ctrlPr>
                            </m:dPr>
                            <m:e>
                              <m:r>
                                <m:rPr>
                                  <m:sty m:val="p"/>
                                </m:rPr>
                                <a:rPr lang="en-US" sz="1800">
                                  <a:effectLst/>
                                  <a:latin typeface="Cambria Math"/>
                                  <a:ea typeface="Times New Roman"/>
                                  <a:cs typeface="Times New Roman"/>
                                </a:rPr>
                                <m:t>ml</m:t>
                              </m:r>
                            </m:e>
                          </m:d>
                          <m:r>
                            <a:rPr lang="en-US" sz="1800">
                              <a:effectLst/>
                              <a:latin typeface="Cambria Math"/>
                              <a:ea typeface="Times New Roman"/>
                              <a:cs typeface="Times New Roman"/>
                            </a:rPr>
                            <m:t> </m:t>
                          </m:r>
                          <m:r>
                            <m:rPr>
                              <m:sty m:val="p"/>
                            </m:rPr>
                            <a:rPr lang="en-US" sz="1800">
                              <a:effectLst/>
                              <a:latin typeface="Cambria Math"/>
                              <a:ea typeface="Times New Roman"/>
                              <a:cs typeface="Times New Roman"/>
                            </a:rPr>
                            <m:t>x</m:t>
                          </m:r>
                          <m:r>
                            <a:rPr lang="en-US" sz="1800">
                              <a:effectLst/>
                              <a:latin typeface="Cambria Math"/>
                              <a:ea typeface="Times New Roman"/>
                              <a:cs typeface="Times New Roman"/>
                            </a:rPr>
                            <m:t> </m:t>
                          </m:r>
                          <m:r>
                            <m:rPr>
                              <m:sty m:val="p"/>
                            </m:rPr>
                            <a:rPr lang="en-US" sz="1800">
                              <a:effectLst/>
                              <a:latin typeface="Cambria Math"/>
                              <a:ea typeface="Times New Roman"/>
                              <a:cs typeface="Times New Roman"/>
                            </a:rPr>
                            <m:t>eq</m:t>
                          </m:r>
                          <m:r>
                            <a:rPr lang="en-US" sz="1800">
                              <a:effectLst/>
                              <a:latin typeface="Cambria Math"/>
                              <a:ea typeface="Times New Roman"/>
                              <a:cs typeface="Times New Roman"/>
                            </a:rPr>
                            <m:t>.</m:t>
                          </m:r>
                          <m:r>
                            <m:rPr>
                              <m:sty m:val="p"/>
                            </m:rPr>
                            <a:rPr lang="en-US" sz="1800">
                              <a:effectLst/>
                              <a:latin typeface="Cambria Math"/>
                              <a:ea typeface="Times New Roman"/>
                              <a:cs typeface="Times New Roman"/>
                            </a:rPr>
                            <m:t>wt</m:t>
                          </m:r>
                          <m:r>
                            <a:rPr lang="en-US" sz="1800">
                              <a:effectLst/>
                              <a:latin typeface="Cambria Math"/>
                              <a:ea typeface="Times New Roman"/>
                              <a:cs typeface="Times New Roman"/>
                            </a:rPr>
                            <m:t> </m:t>
                          </m:r>
                        </m:num>
                        <m:den>
                          <m:r>
                            <a:rPr lang="en-US" sz="1800">
                              <a:effectLst/>
                              <a:latin typeface="Cambria Math"/>
                              <a:ea typeface="Times New Roman"/>
                              <a:cs typeface="Times New Roman"/>
                            </a:rPr>
                            <m:t>1000</m:t>
                          </m:r>
                        </m:den>
                      </m:f>
                    </m:oMath>
                  </m:oMathPara>
                </a14:m>
                <a:endParaRPr lang="en-US" sz="1200" dirty="0">
                  <a:effectLst/>
                  <a:latin typeface="Calibri"/>
                  <a:ea typeface="Calibri"/>
                  <a:cs typeface="Arial"/>
                </a:endParaRPr>
              </a:p>
              <a:p>
                <a:pPr marL="0" indent="0" algn="l" rtl="0">
                  <a:spcAft>
                    <a:spcPts val="1000"/>
                  </a:spcAft>
                  <a:buNone/>
                </a:pPr>
                <a14:m>
                  <m:oMath xmlns:m="http://schemas.openxmlformats.org/officeDocument/2006/math">
                    <m:r>
                      <m:rPr>
                        <m:sty m:val="p"/>
                      </m:rPr>
                      <a:rPr lang="en-US" sz="1800">
                        <a:effectLst/>
                        <a:latin typeface="Cambria Math"/>
                        <a:ea typeface="Calibri"/>
                        <a:cs typeface="Times New Roman"/>
                      </a:rPr>
                      <m:t>Eqwt</m:t>
                    </m:r>
                    <m:r>
                      <a:rPr lang="en-US" sz="1800">
                        <a:effectLst/>
                        <a:latin typeface="Cambria Math"/>
                        <a:ea typeface="Calibri"/>
                        <a:cs typeface="Times New Roman"/>
                      </a:rPr>
                      <m:t>=</m:t>
                    </m:r>
                  </m:oMath>
                </a14:m>
                <a:r>
                  <a:rPr lang="en-US" sz="2000" dirty="0">
                    <a:effectLst/>
                    <a:latin typeface="Times New Roman"/>
                    <a:ea typeface="Times New Roman"/>
                    <a:cs typeface="Arial"/>
                  </a:rPr>
                  <a:t> </a:t>
                </a:r>
                <a14:m>
                  <m:oMath xmlns:m="http://schemas.openxmlformats.org/officeDocument/2006/math">
                    <m:f>
                      <m:fPr>
                        <m:ctrlPr>
                          <a:rPr lang="en-US" sz="2000" i="1">
                            <a:effectLst/>
                            <a:latin typeface="Cambria Math"/>
                            <a:ea typeface="Times New Roman"/>
                            <a:cs typeface="Times New Roman"/>
                          </a:rPr>
                        </m:ctrlPr>
                      </m:fPr>
                      <m:num>
                        <m:r>
                          <m:rPr>
                            <m:sty m:val="p"/>
                          </m:rPr>
                          <a:rPr lang="en-US" sz="2000">
                            <a:effectLst/>
                            <a:latin typeface="Cambria Math"/>
                            <a:ea typeface="Times New Roman"/>
                            <a:cs typeface="Times New Roman"/>
                          </a:rPr>
                          <m:t>Mwt</m:t>
                        </m:r>
                      </m:num>
                      <m:den>
                        <m:r>
                          <m:rPr>
                            <m:sty m:val="p"/>
                          </m:rPr>
                          <a:rPr lang="en-US" sz="2000">
                            <a:effectLst/>
                            <a:latin typeface="Cambria Math"/>
                            <a:ea typeface="Times New Roman"/>
                            <a:cs typeface="Times New Roman"/>
                          </a:rPr>
                          <m:t>Nomber</m:t>
                        </m:r>
                        <m:r>
                          <a:rPr lang="en-US" sz="2000">
                            <a:effectLst/>
                            <a:latin typeface="Cambria Math"/>
                            <a:ea typeface="Times New Roman"/>
                            <a:cs typeface="Times New Roman"/>
                          </a:rPr>
                          <m:t> </m:t>
                        </m:r>
                        <m:r>
                          <m:rPr>
                            <m:sty m:val="p"/>
                          </m:rPr>
                          <a:rPr lang="en-US" sz="2000">
                            <a:effectLst/>
                            <a:latin typeface="Cambria Math"/>
                            <a:ea typeface="Times New Roman"/>
                            <a:cs typeface="Times New Roman"/>
                          </a:rPr>
                          <m:t>of</m:t>
                        </m:r>
                        <m:r>
                          <a:rPr lang="en-US" sz="2000">
                            <a:effectLst/>
                            <a:latin typeface="Cambria Math"/>
                            <a:ea typeface="Times New Roman"/>
                            <a:cs typeface="Times New Roman"/>
                          </a:rPr>
                          <m:t> </m:t>
                        </m:r>
                        <m:r>
                          <m:rPr>
                            <m:sty m:val="p"/>
                          </m:rPr>
                          <a:rPr lang="en-US" sz="2000">
                            <a:effectLst/>
                            <a:latin typeface="Cambria Math"/>
                            <a:ea typeface="Times New Roman"/>
                            <a:cs typeface="Times New Roman"/>
                          </a:rPr>
                          <m:t>H</m:t>
                        </m:r>
                        <m:r>
                          <a:rPr lang="en-US" sz="2000">
                            <a:effectLst/>
                            <a:latin typeface="Cambria Math"/>
                            <a:ea typeface="Times New Roman"/>
                            <a:cs typeface="Times New Roman"/>
                          </a:rPr>
                          <m:t>  </m:t>
                        </m:r>
                        <m:r>
                          <m:rPr>
                            <m:sty m:val="p"/>
                          </m:rPr>
                          <a:rPr lang="en-US" sz="2000">
                            <a:effectLst/>
                            <a:latin typeface="Cambria Math"/>
                            <a:ea typeface="Times New Roman"/>
                            <a:cs typeface="Times New Roman"/>
                          </a:rPr>
                          <m:t>or</m:t>
                        </m:r>
                        <m:r>
                          <a:rPr lang="en-US" sz="2000">
                            <a:effectLst/>
                            <a:latin typeface="Cambria Math"/>
                            <a:ea typeface="Times New Roman"/>
                            <a:cs typeface="Times New Roman"/>
                          </a:rPr>
                          <m:t> </m:t>
                        </m:r>
                        <m:r>
                          <m:rPr>
                            <m:sty m:val="p"/>
                          </m:rPr>
                          <a:rPr lang="en-US" sz="2000">
                            <a:effectLst/>
                            <a:latin typeface="Cambria Math"/>
                            <a:ea typeface="Times New Roman"/>
                            <a:cs typeface="Times New Roman"/>
                          </a:rPr>
                          <m:t>OH</m:t>
                        </m:r>
                      </m:den>
                    </m:f>
                  </m:oMath>
                </a14:m>
                <a:r>
                  <a:rPr lang="en-US" sz="2000" dirty="0">
                    <a:effectLst/>
                    <a:latin typeface="Times New Roman"/>
                    <a:ea typeface="Times New Roman"/>
                    <a:cs typeface="Arial"/>
                  </a:rPr>
                  <a:t> </a:t>
                </a:r>
                <a:endParaRPr lang="en-US" sz="1200" dirty="0">
                  <a:effectLst/>
                  <a:latin typeface="Calibri"/>
                  <a:ea typeface="Calibri"/>
                  <a:cs typeface="Arial"/>
                </a:endParaRPr>
              </a:p>
              <a:p>
                <a:pPr marL="0" indent="0" algn="l" rtl="0">
                  <a:spcAft>
                    <a:spcPts val="1000"/>
                  </a:spcAft>
                  <a:buNone/>
                </a:pPr>
                <a14:m>
                  <m:oMath xmlns:m="http://schemas.openxmlformats.org/officeDocument/2006/math">
                    <m:r>
                      <m:rPr>
                        <m:sty m:val="p"/>
                      </m:rPr>
                      <a:rPr lang="en-US" sz="1800">
                        <a:effectLst/>
                        <a:latin typeface="Cambria Math"/>
                        <a:ea typeface="Calibri"/>
                        <a:cs typeface="Times New Roman"/>
                      </a:rPr>
                      <m:t>Eqwt</m:t>
                    </m:r>
                    <m:r>
                      <a:rPr lang="en-US" sz="1800">
                        <a:effectLst/>
                        <a:latin typeface="Cambria Math"/>
                        <a:ea typeface="Calibri"/>
                        <a:cs typeface="Times New Roman"/>
                      </a:rPr>
                      <m:t>=</m:t>
                    </m:r>
                  </m:oMath>
                </a14:m>
                <a:r>
                  <a:rPr lang="en-US" sz="2000" dirty="0">
                    <a:effectLst/>
                    <a:latin typeface="Times New Roman"/>
                    <a:ea typeface="Times New Roman"/>
                    <a:cs typeface="Arial"/>
                  </a:rPr>
                  <a:t> </a:t>
                </a:r>
                <a14:m>
                  <m:oMath xmlns:m="http://schemas.openxmlformats.org/officeDocument/2006/math">
                    <m:f>
                      <m:fPr>
                        <m:ctrlPr>
                          <a:rPr lang="en-US" sz="2000" i="1">
                            <a:effectLst/>
                            <a:latin typeface="Cambria Math"/>
                            <a:ea typeface="Times New Roman"/>
                            <a:cs typeface="Times New Roman"/>
                          </a:rPr>
                        </m:ctrlPr>
                      </m:fPr>
                      <m:num>
                        <m:d>
                          <m:dPr>
                            <m:ctrlPr>
                              <a:rPr lang="en-US" sz="2000" i="1">
                                <a:effectLst/>
                                <a:latin typeface="Cambria Math"/>
                                <a:ea typeface="Times New Roman"/>
                                <a:cs typeface="Times New Roman"/>
                              </a:rPr>
                            </m:ctrlPr>
                          </m:dPr>
                          <m:e>
                            <m:r>
                              <a:rPr lang="en-US" sz="2000">
                                <a:effectLst/>
                                <a:latin typeface="Cambria Math"/>
                                <a:ea typeface="Times New Roman"/>
                                <a:cs typeface="Times New Roman"/>
                              </a:rPr>
                              <m:t>40</m:t>
                            </m:r>
                            <m:r>
                              <m:rPr>
                                <m:sty m:val="p"/>
                              </m:rPr>
                              <a:rPr lang="en-US" sz="2000">
                                <a:effectLst/>
                                <a:latin typeface="Cambria Math"/>
                                <a:ea typeface="Times New Roman"/>
                                <a:cs typeface="Times New Roman"/>
                              </a:rPr>
                              <m:t>x</m:t>
                            </m:r>
                            <m:r>
                              <a:rPr lang="en-US" sz="2000">
                                <a:effectLst/>
                                <a:latin typeface="Cambria Math"/>
                                <a:ea typeface="Times New Roman"/>
                                <a:cs typeface="Times New Roman"/>
                              </a:rPr>
                              <m:t>1</m:t>
                            </m:r>
                          </m:e>
                        </m:d>
                        <m:r>
                          <a:rPr lang="en-US" sz="2000" i="1">
                            <a:effectLst/>
                            <a:latin typeface="Cambria Math"/>
                            <a:ea typeface="Times New Roman"/>
                            <a:cs typeface="Times New Roman"/>
                          </a:rPr>
                          <m:t>+</m:t>
                        </m:r>
                        <m:d>
                          <m:dPr>
                            <m:ctrlPr>
                              <a:rPr lang="en-US" sz="2000" i="1">
                                <a:effectLst/>
                                <a:latin typeface="Cambria Math"/>
                                <a:ea typeface="Times New Roman"/>
                                <a:cs typeface="Times New Roman"/>
                              </a:rPr>
                            </m:ctrlPr>
                          </m:dPr>
                          <m:e>
                            <m:r>
                              <a:rPr lang="en-US" sz="2000" i="1">
                                <a:effectLst/>
                                <a:latin typeface="Cambria Math"/>
                                <a:ea typeface="Times New Roman"/>
                                <a:cs typeface="Times New Roman"/>
                              </a:rPr>
                              <m:t>16</m:t>
                            </m:r>
                            <m:r>
                              <a:rPr lang="en-US" sz="2000" i="1">
                                <a:effectLst/>
                                <a:latin typeface="Cambria Math"/>
                                <a:ea typeface="Times New Roman"/>
                                <a:cs typeface="Times New Roman"/>
                              </a:rPr>
                              <m:t>𝑥</m:t>
                            </m:r>
                            <m:r>
                              <a:rPr lang="en-US" sz="2000" i="1">
                                <a:effectLst/>
                                <a:latin typeface="Cambria Math"/>
                                <a:ea typeface="Times New Roman"/>
                                <a:cs typeface="Times New Roman"/>
                              </a:rPr>
                              <m:t>2</m:t>
                            </m:r>
                          </m:e>
                        </m:d>
                        <m:r>
                          <a:rPr lang="en-US" sz="2000" i="1">
                            <a:effectLst/>
                            <a:latin typeface="Cambria Math"/>
                            <a:ea typeface="Times New Roman"/>
                            <a:cs typeface="Times New Roman"/>
                          </a:rPr>
                          <m:t>+(</m:t>
                        </m:r>
                        <m:r>
                          <a:rPr lang="en-US" sz="2000" i="1">
                            <a:effectLst/>
                            <a:latin typeface="Cambria Math"/>
                            <a:ea typeface="Times New Roman"/>
                            <a:cs typeface="Times New Roman"/>
                          </a:rPr>
                          <m:t>2</m:t>
                        </m:r>
                        <m:r>
                          <a:rPr lang="en-US" sz="2000" i="1">
                            <a:effectLst/>
                            <a:latin typeface="Cambria Math"/>
                            <a:ea typeface="Times New Roman"/>
                            <a:cs typeface="Times New Roman"/>
                          </a:rPr>
                          <m:t>𝑥</m:t>
                        </m:r>
                        <m:r>
                          <a:rPr lang="en-US" sz="2000" i="1">
                            <a:effectLst/>
                            <a:latin typeface="Cambria Math"/>
                            <a:ea typeface="Times New Roman"/>
                            <a:cs typeface="Times New Roman"/>
                          </a:rPr>
                          <m:t>1</m:t>
                        </m:r>
                        <m:r>
                          <a:rPr lang="en-US" sz="2000" i="1">
                            <a:effectLst/>
                            <a:latin typeface="Cambria Math"/>
                            <a:ea typeface="Times New Roman"/>
                            <a:cs typeface="Times New Roman"/>
                          </a:rPr>
                          <m:t>)</m:t>
                        </m:r>
                      </m:num>
                      <m:den>
                        <m:r>
                          <a:rPr lang="en-US" sz="2000">
                            <a:effectLst/>
                            <a:latin typeface="Cambria Math"/>
                            <a:ea typeface="Times New Roman"/>
                            <a:cs typeface="Times New Roman"/>
                          </a:rPr>
                          <m:t>2</m:t>
                        </m:r>
                      </m:den>
                    </m:f>
                  </m:oMath>
                </a14:m>
                <a:endParaRPr lang="en-US" sz="1200" dirty="0">
                  <a:effectLst/>
                  <a:latin typeface="Calibri"/>
                  <a:ea typeface="Calibri"/>
                  <a:cs typeface="Arial"/>
                </a:endParaRPr>
              </a:p>
              <a:p>
                <a:pPr marL="0" indent="0" algn="l" rtl="0">
                  <a:spcAft>
                    <a:spcPts val="1000"/>
                  </a:spcAft>
                  <a:buNone/>
                </a:pPr>
                <a14:m>
                  <m:oMath xmlns:m="http://schemas.openxmlformats.org/officeDocument/2006/math">
                    <m:r>
                      <m:rPr>
                        <m:sty m:val="p"/>
                      </m:rPr>
                      <a:rPr lang="en-US" sz="1800">
                        <a:effectLst/>
                        <a:latin typeface="Cambria Math"/>
                        <a:ea typeface="Calibri"/>
                        <a:cs typeface="Times New Roman"/>
                      </a:rPr>
                      <m:t>Eqwt</m:t>
                    </m:r>
                    <m:r>
                      <a:rPr lang="en-US" sz="1800">
                        <a:effectLst/>
                        <a:latin typeface="Cambria Math"/>
                        <a:ea typeface="Calibri"/>
                        <a:cs typeface="Times New Roman"/>
                      </a:rPr>
                      <m:t> </m:t>
                    </m:r>
                  </m:oMath>
                </a14:m>
                <a:r>
                  <a:rPr lang="en-US" sz="1800" dirty="0">
                    <a:effectLst/>
                    <a:latin typeface="Times New Roman"/>
                    <a:ea typeface="Times New Roman"/>
                    <a:cs typeface="Arial"/>
                  </a:rPr>
                  <a:t>=</a:t>
                </a:r>
                <a14:m>
                  <m:oMath xmlns:m="http://schemas.openxmlformats.org/officeDocument/2006/math">
                    <m:f>
                      <m:fPr>
                        <m:ctrlPr>
                          <a:rPr lang="en-US" sz="2000" i="1">
                            <a:effectLst/>
                            <a:latin typeface="Cambria Math"/>
                            <a:ea typeface="Times New Roman"/>
                            <a:cs typeface="Times New Roman"/>
                          </a:rPr>
                        </m:ctrlPr>
                      </m:fPr>
                      <m:num>
                        <m:r>
                          <a:rPr lang="en-US" sz="2000" i="1">
                            <a:effectLst/>
                            <a:latin typeface="Cambria Math"/>
                            <a:ea typeface="Times New Roman"/>
                            <a:cs typeface="Times New Roman"/>
                          </a:rPr>
                          <m:t>74</m:t>
                        </m:r>
                      </m:num>
                      <m:den>
                        <m:r>
                          <a:rPr lang="en-US" sz="2000" i="1">
                            <a:effectLst/>
                            <a:latin typeface="Cambria Math"/>
                            <a:ea typeface="Times New Roman"/>
                            <a:cs typeface="Times New Roman"/>
                          </a:rPr>
                          <m:t>2</m:t>
                        </m:r>
                      </m:den>
                    </m:f>
                  </m:oMath>
                </a14:m>
                <a:r>
                  <a:rPr lang="en-US" sz="2000" dirty="0">
                    <a:effectLst/>
                    <a:latin typeface="Times New Roman"/>
                    <a:ea typeface="Times New Roman"/>
                    <a:cs typeface="Arial"/>
                  </a:rPr>
                  <a:t>  </a:t>
                </a:r>
                <a:r>
                  <a:rPr lang="en-US" sz="1800" dirty="0">
                    <a:effectLst/>
                    <a:latin typeface="Times New Roman"/>
                    <a:ea typeface="Times New Roman"/>
                    <a:cs typeface="Arial"/>
                  </a:rPr>
                  <a:t>= 37</a:t>
                </a:r>
                <a:endParaRPr lang="en-US" sz="1200" dirty="0">
                  <a:effectLst/>
                  <a:latin typeface="Calibri"/>
                  <a:ea typeface="Calibri"/>
                  <a:cs typeface="Arial"/>
                </a:endParaRPr>
              </a:p>
              <a:p>
                <a:pPr marL="0" indent="0" algn="l" rtl="0">
                  <a:spcAft>
                    <a:spcPts val="1000"/>
                  </a:spcAft>
                  <a:buNone/>
                </a:pPr>
                <a14:m>
                  <m:oMathPara xmlns:m="http://schemas.openxmlformats.org/officeDocument/2006/math">
                    <m:oMathParaPr>
                      <m:jc m:val="left"/>
                    </m:oMathParaPr>
                    <m:oMath xmlns:m="http://schemas.openxmlformats.org/officeDocument/2006/math">
                      <m:r>
                        <m:rPr>
                          <m:sty m:val="p"/>
                        </m:rPr>
                        <a:rPr lang="en-US" sz="1800">
                          <a:effectLst/>
                          <a:latin typeface="Cambria Math"/>
                          <a:ea typeface="Calibri"/>
                          <a:cs typeface="Times New Roman"/>
                        </a:rPr>
                        <m:t>Wt</m:t>
                      </m:r>
                      <m:r>
                        <a:rPr lang="en-US" sz="1800">
                          <a:effectLst/>
                          <a:latin typeface="Cambria Math"/>
                          <a:ea typeface="Calibri"/>
                          <a:cs typeface="Times New Roman"/>
                        </a:rPr>
                        <m:t>= </m:t>
                      </m:r>
                      <m:f>
                        <m:fPr>
                          <m:ctrlPr>
                            <a:rPr lang="en-US" sz="1800" i="1">
                              <a:effectLst/>
                              <a:latin typeface="Cambria Math"/>
                              <a:ea typeface="Times New Roman"/>
                              <a:cs typeface="Times New Roman"/>
                            </a:rPr>
                          </m:ctrlPr>
                        </m:fPr>
                        <m:num>
                          <m:r>
                            <a:rPr lang="en-US" sz="1800">
                              <a:effectLst/>
                              <a:latin typeface="Cambria Math"/>
                              <a:ea typeface="Times New Roman"/>
                              <a:cs typeface="Times New Roman"/>
                            </a:rPr>
                            <m:t>0</m:t>
                          </m:r>
                          <m:r>
                            <a:rPr lang="en-US" sz="1800">
                              <a:effectLst/>
                              <a:latin typeface="Cambria Math"/>
                              <a:ea typeface="Times New Roman"/>
                              <a:cs typeface="Times New Roman"/>
                            </a:rPr>
                            <m:t>.</m:t>
                          </m:r>
                          <m:r>
                            <a:rPr lang="en-US" sz="1800">
                              <a:effectLst/>
                              <a:latin typeface="Cambria Math"/>
                              <a:ea typeface="Times New Roman"/>
                              <a:cs typeface="Times New Roman"/>
                            </a:rPr>
                            <m:t>1</m:t>
                          </m:r>
                          <m:r>
                            <a:rPr lang="en-US" sz="1800">
                              <a:effectLst/>
                              <a:latin typeface="Cambria Math"/>
                              <a:ea typeface="Times New Roman"/>
                              <a:cs typeface="Times New Roman"/>
                            </a:rPr>
                            <m:t> </m:t>
                          </m:r>
                          <m:r>
                            <m:rPr>
                              <m:sty m:val="p"/>
                            </m:rPr>
                            <a:rPr lang="en-US" sz="1800">
                              <a:effectLst/>
                              <a:latin typeface="Cambria Math"/>
                              <a:ea typeface="Times New Roman"/>
                              <a:cs typeface="Times New Roman"/>
                            </a:rPr>
                            <m:t>X</m:t>
                          </m:r>
                          <m:r>
                            <a:rPr lang="en-US" sz="1800">
                              <a:effectLst/>
                              <a:latin typeface="Cambria Math"/>
                              <a:ea typeface="Times New Roman"/>
                              <a:cs typeface="Times New Roman"/>
                            </a:rPr>
                            <m:t>500</m:t>
                          </m:r>
                          <m:d>
                            <m:dPr>
                              <m:ctrlPr>
                                <a:rPr lang="en-US" sz="1800" i="1">
                                  <a:effectLst/>
                                  <a:latin typeface="Cambria Math"/>
                                  <a:ea typeface="Times New Roman"/>
                                  <a:cs typeface="Times New Roman"/>
                                </a:rPr>
                              </m:ctrlPr>
                            </m:dPr>
                            <m:e>
                              <m:r>
                                <m:rPr>
                                  <m:sty m:val="p"/>
                                </m:rPr>
                                <a:rPr lang="en-US" sz="1800">
                                  <a:effectLst/>
                                  <a:latin typeface="Cambria Math"/>
                                  <a:ea typeface="Times New Roman"/>
                                  <a:cs typeface="Times New Roman"/>
                                </a:rPr>
                                <m:t>ml</m:t>
                              </m:r>
                            </m:e>
                          </m:d>
                          <m:r>
                            <a:rPr lang="en-US" sz="1800">
                              <a:effectLst/>
                              <a:latin typeface="Cambria Math"/>
                              <a:ea typeface="Times New Roman"/>
                              <a:cs typeface="Times New Roman"/>
                            </a:rPr>
                            <m:t> </m:t>
                          </m:r>
                          <m:r>
                            <m:rPr>
                              <m:sty m:val="p"/>
                            </m:rPr>
                            <a:rPr lang="en-US" sz="1800">
                              <a:effectLst/>
                              <a:latin typeface="Cambria Math"/>
                              <a:ea typeface="Times New Roman"/>
                              <a:cs typeface="Times New Roman"/>
                            </a:rPr>
                            <m:t>x</m:t>
                          </m:r>
                          <m:r>
                            <a:rPr lang="en-US" sz="1800">
                              <a:effectLst/>
                              <a:latin typeface="Cambria Math"/>
                              <a:ea typeface="Times New Roman"/>
                              <a:cs typeface="Times New Roman"/>
                            </a:rPr>
                            <m:t> </m:t>
                          </m:r>
                          <m:r>
                            <a:rPr lang="en-US" sz="1800">
                              <a:effectLst/>
                              <a:latin typeface="Cambria Math"/>
                              <a:ea typeface="Times New Roman"/>
                              <a:cs typeface="Times New Roman"/>
                            </a:rPr>
                            <m:t>37</m:t>
                          </m:r>
                          <m:r>
                            <a:rPr lang="en-US" sz="1800">
                              <a:effectLst/>
                              <a:latin typeface="Cambria Math"/>
                              <a:ea typeface="Times New Roman"/>
                              <a:cs typeface="Times New Roman"/>
                            </a:rPr>
                            <m:t> </m:t>
                          </m:r>
                        </m:num>
                        <m:den>
                          <m:r>
                            <a:rPr lang="en-US" sz="1800">
                              <a:effectLst/>
                              <a:latin typeface="Cambria Math"/>
                              <a:ea typeface="Times New Roman"/>
                              <a:cs typeface="Times New Roman"/>
                            </a:rPr>
                            <m:t>1000</m:t>
                          </m:r>
                        </m:den>
                      </m:f>
                    </m:oMath>
                  </m:oMathPara>
                </a14:m>
                <a:endParaRPr lang="en-US" sz="1200" dirty="0">
                  <a:effectLst/>
                  <a:latin typeface="Calibri"/>
                  <a:ea typeface="Calibri"/>
                  <a:cs typeface="Arial"/>
                </a:endParaRPr>
              </a:p>
              <a:p>
                <a:pPr marL="0" indent="0" algn="l" rtl="0">
                  <a:spcAft>
                    <a:spcPts val="1000"/>
                  </a:spcAft>
                  <a:buNone/>
                </a:pPr>
                <a:r>
                  <a:rPr lang="en-US" sz="1800" dirty="0">
                    <a:effectLst/>
                    <a:latin typeface="Times New Roman"/>
                    <a:ea typeface="Times New Roman"/>
                    <a:cs typeface="Arial"/>
                  </a:rPr>
                  <a:t>Wt = 1.85 gm</a:t>
                </a:r>
                <a:endParaRPr lang="en-US" sz="1200" dirty="0">
                  <a:effectLst/>
                  <a:latin typeface="Calibri"/>
                  <a:ea typeface="Calibri"/>
                  <a:cs typeface="Arial"/>
                </a:endParaRPr>
              </a:p>
              <a:p>
                <a:pPr marL="0" indent="0" algn="l" rtl="0">
                  <a:spcAft>
                    <a:spcPts val="1000"/>
                  </a:spcAft>
                  <a:buNone/>
                </a:pPr>
                <a:r>
                  <a:rPr lang="en-US" sz="1800" dirty="0">
                    <a:effectLst/>
                    <a:latin typeface="Times New Roman"/>
                    <a:ea typeface="Calibri"/>
                    <a:cs typeface="Arial"/>
                  </a:rPr>
                  <a:t>              Weight 1.85 gm of Ca(OH)</a:t>
                </a:r>
                <a:r>
                  <a:rPr lang="en-US" sz="1800" baseline="-25000" dirty="0">
                    <a:effectLst/>
                    <a:latin typeface="Times New Roman"/>
                    <a:ea typeface="Calibri"/>
                    <a:cs typeface="Arial"/>
                  </a:rPr>
                  <a:t>2</a:t>
                </a:r>
                <a:r>
                  <a:rPr lang="en-US" sz="1800" dirty="0">
                    <a:effectLst/>
                    <a:latin typeface="Times New Roman"/>
                    <a:ea typeface="Calibri"/>
                    <a:cs typeface="Arial"/>
                  </a:rPr>
                  <a:t> using a watch glass, transfer in the beaker, add  distilled water (mix using a stirrer ) transfer the solution into a volumetric flask of 500 ml .  </a:t>
                </a:r>
                <a:endParaRPr lang="en-US" sz="1200" dirty="0">
                  <a:effectLst/>
                  <a:latin typeface="Calibri"/>
                  <a:ea typeface="Calibri"/>
                  <a:cs typeface="Arial"/>
                </a:endParaRPr>
              </a:p>
              <a:p>
                <a:pPr marL="0" indent="0">
                  <a:buNone/>
                </a:pPr>
                <a:endParaRPr lang="ar-IQ" sz="1800" dirty="0"/>
              </a:p>
            </p:txBody>
          </p:sp>
        </mc:Choice>
        <mc:Fallback>
          <p:sp>
            <p:nvSpPr>
              <p:cNvPr id="2" name="عنصر نائب للمحتوى 1"/>
              <p:cNvSpPr>
                <a:spLocks noGrp="1" noRot="1" noChangeAspect="1" noMove="1" noResize="1" noEditPoints="1" noAdjustHandles="1" noChangeArrowheads="1" noChangeShapeType="1" noTextEdit="1"/>
              </p:cNvSpPr>
              <p:nvPr>
                <p:ph idx="1"/>
              </p:nvPr>
            </p:nvSpPr>
            <p:spPr>
              <a:xfrm>
                <a:off x="755576" y="908720"/>
                <a:ext cx="7920880" cy="5688632"/>
              </a:xfrm>
              <a:blipFill rotWithShape="1">
                <a:blip r:embed="rId2"/>
                <a:stretch>
                  <a:fillRect l="-847" r="-1540"/>
                </a:stretch>
              </a:blipFill>
            </p:spPr>
            <p:txBody>
              <a:bodyPr/>
              <a:lstStyle/>
              <a:p>
                <a:r>
                  <a:rPr lang="ar-IQ">
                    <a:noFill/>
                  </a:rPr>
                  <a:t> </a:t>
                </a:r>
              </a:p>
            </p:txBody>
          </p:sp>
        </mc:Fallback>
      </mc:AlternateContent>
      <p:sp>
        <p:nvSpPr>
          <p:cNvPr id="3" name="عنوان 2"/>
          <p:cNvSpPr>
            <a:spLocks noGrp="1"/>
          </p:cNvSpPr>
          <p:nvPr>
            <p:ph type="title"/>
          </p:nvPr>
        </p:nvSpPr>
        <p:spPr>
          <a:xfrm>
            <a:off x="-252536" y="1124744"/>
            <a:ext cx="7756263" cy="1054250"/>
          </a:xfrm>
        </p:spPr>
        <p:txBody>
          <a:bodyPr/>
          <a:lstStyle/>
          <a:p>
            <a:pPr lvl="0" rtl="0">
              <a:lnSpc>
                <a:spcPct val="150000"/>
              </a:lnSpc>
              <a:spcBef>
                <a:spcPct val="20000"/>
              </a:spcBef>
              <a:spcAft>
                <a:spcPts val="1000"/>
              </a:spcAft>
            </a:pPr>
            <a:r>
              <a:rPr lang="en-US" sz="1600" b="1" dirty="0" smtClean="0">
                <a:solidFill>
                  <a:prstClr val="black">
                    <a:lumMod val="85000"/>
                    <a:lumOff val="15000"/>
                  </a:prstClr>
                </a:solidFill>
                <a:latin typeface="Times New Roman"/>
                <a:ea typeface="Calibri"/>
                <a:cs typeface="Arial"/>
              </a:rPr>
              <a:t>Ex: </a:t>
            </a:r>
            <a:r>
              <a:rPr lang="en-US" sz="1600" b="1" dirty="0">
                <a:solidFill>
                  <a:prstClr val="black">
                    <a:lumMod val="85000"/>
                    <a:lumOff val="15000"/>
                  </a:prstClr>
                </a:solidFill>
                <a:latin typeface="Times New Roman"/>
                <a:ea typeface="Calibri"/>
                <a:cs typeface="Arial"/>
              </a:rPr>
              <a:t>prepare 500 ml of 0.1N Ca (OH)</a:t>
            </a:r>
            <a:r>
              <a:rPr lang="en-US" sz="1600" b="1" baseline="-25000" dirty="0">
                <a:solidFill>
                  <a:prstClr val="black">
                    <a:lumMod val="85000"/>
                    <a:lumOff val="15000"/>
                  </a:prstClr>
                </a:solidFill>
                <a:latin typeface="Times New Roman"/>
                <a:ea typeface="Calibri"/>
                <a:cs typeface="Arial"/>
              </a:rPr>
              <a:t>2 </a:t>
            </a:r>
            <a:r>
              <a:rPr lang="en-US" sz="1600" b="1" dirty="0">
                <a:solidFill>
                  <a:prstClr val="black">
                    <a:lumMod val="85000"/>
                    <a:lumOff val="15000"/>
                  </a:prstClr>
                </a:solidFill>
                <a:latin typeface="Times New Roman"/>
                <a:ea typeface="Calibri"/>
                <a:cs typeface="Arial"/>
              </a:rPr>
              <a:t>?  Ca = 40  O =16    H =1</a:t>
            </a:r>
            <a:r>
              <a:rPr lang="en-US" sz="1100" dirty="0">
                <a:solidFill>
                  <a:prstClr val="black">
                    <a:lumMod val="85000"/>
                    <a:lumOff val="15000"/>
                  </a:prstClr>
                </a:solidFill>
                <a:latin typeface="Calibri"/>
                <a:ea typeface="Calibri"/>
                <a:cs typeface="Arial"/>
              </a:rPr>
              <a:t/>
            </a:r>
            <a:br>
              <a:rPr lang="en-US" sz="1100" dirty="0">
                <a:solidFill>
                  <a:prstClr val="black">
                    <a:lumMod val="85000"/>
                    <a:lumOff val="15000"/>
                  </a:prstClr>
                </a:solidFill>
                <a:latin typeface="Calibri"/>
                <a:ea typeface="Calibri"/>
                <a:cs typeface="Arial"/>
              </a:rPr>
            </a:br>
            <a:endParaRPr lang="ar-IQ" sz="11500" dirty="0"/>
          </a:p>
        </p:txBody>
      </p:sp>
    </p:spTree>
    <p:extLst>
      <p:ext uri="{BB962C8B-B14F-4D97-AF65-F5344CB8AC3E}">
        <p14:creationId xmlns:p14="http://schemas.microsoft.com/office/powerpoint/2010/main" val="226945593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غلاف فني">
  <a:themeElements>
    <a:clrScheme name="غلاف فني">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غلاف فني">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غلاف فني">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25</TotalTime>
  <Words>607</Words>
  <Application>Microsoft Office PowerPoint</Application>
  <PresentationFormat>عرض على الشاشة (3:4)‏</PresentationFormat>
  <Paragraphs>55</Paragraphs>
  <Slides>10</Slides>
  <Notes>0</Notes>
  <HiddenSlides>0</HiddenSlides>
  <MMClips>0</MMClips>
  <ScaleCrop>false</ScaleCrop>
  <HeadingPairs>
    <vt:vector size="4" baseType="variant">
      <vt:variant>
        <vt:lpstr>نسق</vt:lpstr>
      </vt:variant>
      <vt:variant>
        <vt:i4>1</vt:i4>
      </vt:variant>
      <vt:variant>
        <vt:lpstr>عناوين الشرائح</vt:lpstr>
      </vt:variant>
      <vt:variant>
        <vt:i4>10</vt:i4>
      </vt:variant>
    </vt:vector>
  </HeadingPairs>
  <TitlesOfParts>
    <vt:vector size="11" baseType="lpstr">
      <vt:lpstr>غلاف فني</vt:lpstr>
      <vt:lpstr>Lecture . 3 Express of concentration </vt:lpstr>
      <vt:lpstr>Formality : </vt:lpstr>
      <vt:lpstr>Gram molecular weight (gmw) : </vt:lpstr>
      <vt:lpstr>عرض تقديمي في PowerPoint</vt:lpstr>
      <vt:lpstr>Molarity or molar concentration :  </vt:lpstr>
      <vt:lpstr>Gram- equivalent weight = (Molecular weight)/(n(equivalency))</vt:lpstr>
      <vt:lpstr>Normality </vt:lpstr>
      <vt:lpstr>Molality </vt:lpstr>
      <vt:lpstr>Ex: prepare 500 ml of 0.1N Ca (OH)2 ?  Ca = 40  O =16    H =1 </vt:lpstr>
      <vt:lpstr>Dilutions low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 3 Express of concentration</dc:title>
  <dc:creator>المحترف</dc:creator>
  <cp:lastModifiedBy>المحترف</cp:lastModifiedBy>
  <cp:revision>3</cp:revision>
  <dcterms:created xsi:type="dcterms:W3CDTF">2018-09-19T18:28:01Z</dcterms:created>
  <dcterms:modified xsi:type="dcterms:W3CDTF">2018-09-19T18:53:10Z</dcterms:modified>
</cp:coreProperties>
</file>