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62" r:id="rId4"/>
    <p:sldId id="261" r:id="rId5"/>
    <p:sldId id="263" r:id="rId6"/>
    <p:sldId id="258" r:id="rId7"/>
    <p:sldId id="264" r:id="rId8"/>
    <p:sldId id="259" r:id="rId9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عنوان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6" name="عنصر نائب للتاريخ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58AA-B176-4E70-A818-126B8FE50EB3}" type="datetimeFigureOut">
              <a:rPr lang="ar-IQ" smtClean="0"/>
              <a:t>10/01/1440</a:t>
            </a:fld>
            <a:endParaRPr lang="ar-IQ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4BBA2F4-13D9-4D5E-8BC2-6857CFCDA6B3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58AA-B176-4E70-A818-126B8FE50EB3}" type="datetimeFigureOut">
              <a:rPr lang="ar-IQ" smtClean="0"/>
              <a:t>10/01/1440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A2F4-13D9-4D5E-8BC2-6857CFCDA6B3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58AA-B176-4E70-A818-126B8FE50EB3}" type="datetimeFigureOut">
              <a:rPr lang="ar-IQ" smtClean="0"/>
              <a:t>10/01/1440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A2F4-13D9-4D5E-8BC2-6857CFCDA6B3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وان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7" name="عنصر نائب للمحتوى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58AA-B176-4E70-A818-126B8FE50EB3}" type="datetimeFigureOut">
              <a:rPr lang="ar-IQ" smtClean="0"/>
              <a:t>10/01/1440</a:t>
            </a:fld>
            <a:endParaRPr lang="ar-IQ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ar-IQ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4BBA2F4-13D9-4D5E-8BC2-6857CFCDA6B3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9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58AA-B176-4E70-A818-126B8FE50EB3}" type="datetimeFigureOut">
              <a:rPr lang="ar-IQ" smtClean="0"/>
              <a:t>10/01/1440</a:t>
            </a:fld>
            <a:endParaRPr lang="ar-IQ"/>
          </a:p>
        </p:txBody>
      </p:sp>
      <p:sp>
        <p:nvSpPr>
          <p:cNvPr id="11" name="عنصر نائب للتذييل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A2F4-13D9-4D5E-8BC2-6857CFCDA6B3}" type="slidenum">
              <a:rPr lang="ar-IQ" smtClean="0"/>
              <a:t>‹#›</a:t>
            </a:fld>
            <a:endParaRPr lang="ar-IQ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عنوان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58AA-B176-4E70-A818-126B8FE50EB3}" type="datetimeFigureOut">
              <a:rPr lang="ar-IQ" smtClean="0"/>
              <a:t>10/01/1440</a:t>
            </a:fld>
            <a:endParaRPr lang="ar-IQ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A2F4-13D9-4D5E-8BC2-6857CFCDA6B3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وان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5" name="عنصر نائب للنص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8" name="عنصر نائب للمحتوى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58AA-B176-4E70-A818-126B8FE50EB3}" type="datetimeFigureOut">
              <a:rPr lang="ar-IQ" smtClean="0"/>
              <a:t>10/01/1440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4BBA2F4-13D9-4D5E-8BC2-6857CFCDA6B3}" type="slidenum">
              <a:rPr lang="ar-IQ" smtClean="0"/>
              <a:t>‹#›</a:t>
            </a:fld>
            <a:endParaRPr lang="ar-IQ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عنوان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58AA-B176-4E70-A818-126B8FE50EB3}" type="datetimeFigureOut">
              <a:rPr lang="ar-IQ" smtClean="0"/>
              <a:t>10/01/1440</a:t>
            </a:fld>
            <a:endParaRPr lang="ar-IQ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A2F4-13D9-4D5E-8BC2-6857CFCDA6B3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58AA-B176-4E70-A818-126B8FE50EB3}" type="datetimeFigureOut">
              <a:rPr lang="ar-IQ" smtClean="0"/>
              <a:t>10/01/1440</a:t>
            </a:fld>
            <a:endParaRPr lang="ar-IQ"/>
          </a:p>
        </p:txBody>
      </p:sp>
      <p:sp>
        <p:nvSpPr>
          <p:cNvPr id="24" name="عنصر نائب للتذييل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A2F4-13D9-4D5E-8BC2-6857CFCDA6B3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58AA-B176-4E70-A818-126B8FE50EB3}" type="datetimeFigureOut">
              <a:rPr lang="ar-IQ" smtClean="0"/>
              <a:t>10/01/1440</a:t>
            </a:fld>
            <a:endParaRPr lang="ar-IQ"/>
          </a:p>
        </p:txBody>
      </p:sp>
      <p:sp>
        <p:nvSpPr>
          <p:cNvPr id="29" name="عنصر نائب للتذييل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A2F4-13D9-4D5E-8BC2-6857CFCDA6B3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58AA-B176-4E70-A818-126B8FE50EB3}" type="datetimeFigureOut">
              <a:rPr lang="ar-IQ" smtClean="0"/>
              <a:t>10/01/1440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A2F4-13D9-4D5E-8BC2-6857CFCDA6B3}" type="slidenum">
              <a:rPr lang="ar-IQ" smtClean="0"/>
              <a:t>‹#›</a:t>
            </a:fld>
            <a:endParaRPr lang="ar-IQ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تاريخ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B7058AA-B176-4E70-A818-126B8FE50EB3}" type="datetimeFigureOut">
              <a:rPr lang="ar-IQ" smtClean="0"/>
              <a:t>10/01/1440</a:t>
            </a:fld>
            <a:endParaRPr lang="ar-IQ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4BBA2F4-13D9-4D5E-8BC2-6857CFCDA6B3}" type="slidenum">
              <a:rPr lang="ar-IQ" smtClean="0"/>
              <a:t>‹#›</a:t>
            </a:fld>
            <a:endParaRPr lang="ar-IQ"/>
          </a:p>
        </p:txBody>
      </p:sp>
      <p:sp>
        <p:nvSpPr>
          <p:cNvPr id="10" name="عنصر نائب للعنوان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95536" y="620688"/>
            <a:ext cx="8458200" cy="5760640"/>
          </a:xfrm>
        </p:spPr>
        <p:txBody>
          <a:bodyPr>
            <a:normAutofit fontScale="92500" lnSpcReduction="10000"/>
          </a:bodyPr>
          <a:lstStyle/>
          <a:p>
            <a:pPr algn="just" rtl="0">
              <a:lnSpc>
                <a:spcPct val="150000"/>
              </a:lnSpc>
              <a:spcAft>
                <a:spcPts val="1000"/>
              </a:spcAft>
            </a:pPr>
            <a:r>
              <a:rPr lang="en-US" sz="2800" b="1" i="1" u="sng" dirty="0">
                <a:latin typeface="Times New Roman"/>
                <a:ea typeface="Calibri"/>
                <a:cs typeface="Arial"/>
              </a:rPr>
              <a:t>Lecture 7: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 algn="just" rtl="0">
              <a:lnSpc>
                <a:spcPct val="150000"/>
              </a:lnSpc>
              <a:spcAft>
                <a:spcPts val="0"/>
              </a:spcAft>
            </a:pPr>
            <a:r>
              <a:rPr lang="en-US" sz="2800" u="sng" kern="1400" spc="25" dirty="0">
                <a:solidFill>
                  <a:srgbClr val="00B0F0"/>
                </a:solidFill>
                <a:latin typeface="Times New Roman"/>
                <a:ea typeface="Times New Roman"/>
                <a:cs typeface="Arial"/>
              </a:rPr>
              <a:t>A</a:t>
            </a:r>
            <a:r>
              <a:rPr lang="en-US" sz="2800" b="1" u="sng" dirty="0">
                <a:solidFill>
                  <a:srgbClr val="00B0F0"/>
                </a:solidFill>
                <a:latin typeface="Times New Roman"/>
                <a:ea typeface="Calibri"/>
                <a:cs typeface="Arial"/>
              </a:rPr>
              <a:t>nalytic chemistry</a:t>
            </a:r>
            <a:r>
              <a:rPr lang="en-US" sz="2800" b="1" dirty="0">
                <a:solidFill>
                  <a:srgbClr val="00B0F0"/>
                </a:solidFill>
                <a:latin typeface="Times New Roman"/>
                <a:ea typeface="Calibri"/>
                <a:cs typeface="Arial"/>
              </a:rPr>
              <a:t> :</a:t>
            </a:r>
            <a:r>
              <a:rPr lang="en-US" sz="2800" dirty="0">
                <a:solidFill>
                  <a:srgbClr val="00B0F0"/>
                </a:solidFill>
                <a:latin typeface="Times New Roman"/>
                <a:ea typeface="Calibri"/>
                <a:cs typeface="Arial"/>
              </a:rPr>
              <a:t>.</a:t>
            </a:r>
            <a:r>
              <a:rPr lang="en-US" dirty="0">
                <a:solidFill>
                  <a:srgbClr val="212121"/>
                </a:solidFill>
                <a:latin typeface="Times New Roman"/>
                <a:ea typeface="Times New Roman"/>
                <a:cs typeface="Arial"/>
              </a:rPr>
              <a:t> is a branch of chemistry concerned with quantitative and qualitative estimation of the elements or constituent compounds of the material to be analyzed.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 algn="just" rtl="0"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212121"/>
                </a:solidFill>
                <a:latin typeface="Times New Roman"/>
                <a:ea typeface="Times New Roman"/>
                <a:cs typeface="Arial"/>
              </a:rPr>
              <a:t> 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 algn="just" rtl="0">
              <a:lnSpc>
                <a:spcPct val="150000"/>
              </a:lnSpc>
              <a:spcAft>
                <a:spcPts val="0"/>
              </a:spcAft>
            </a:pPr>
            <a:r>
              <a:rPr lang="en-US" sz="2800" b="1" u="sng" dirty="0">
                <a:solidFill>
                  <a:srgbClr val="00B0F0"/>
                </a:solidFill>
                <a:latin typeface="Times New Roman"/>
                <a:ea typeface="Calibri"/>
                <a:cs typeface="Arial"/>
              </a:rPr>
              <a:t>Qualitative </a:t>
            </a:r>
            <a:r>
              <a:rPr lang="en-US" sz="2800" u="sng" dirty="0">
                <a:solidFill>
                  <a:srgbClr val="00B0F0"/>
                </a:solidFill>
                <a:latin typeface="Times New Roman"/>
                <a:ea typeface="Calibri"/>
                <a:cs typeface="Arial"/>
              </a:rPr>
              <a:t> </a:t>
            </a:r>
            <a:r>
              <a:rPr lang="en-US" sz="2800" b="1" u="sng" dirty="0">
                <a:solidFill>
                  <a:srgbClr val="00B0F0"/>
                </a:solidFill>
                <a:latin typeface="Times New Roman"/>
                <a:ea typeface="Calibri"/>
                <a:cs typeface="Arial"/>
              </a:rPr>
              <a:t>analysis :</a:t>
            </a:r>
            <a:r>
              <a:rPr lang="en-US" sz="2800" b="1" dirty="0">
                <a:latin typeface="Times New Roman"/>
                <a:ea typeface="Calibri"/>
                <a:cs typeface="Arial"/>
              </a:rPr>
              <a:t> </a:t>
            </a:r>
            <a:r>
              <a:rPr lang="en-US" dirty="0">
                <a:latin typeface="Times New Roman"/>
                <a:ea typeface="Calibri"/>
                <a:cs typeface="Arial"/>
              </a:rPr>
              <a:t>is to determine </a:t>
            </a:r>
            <a:r>
              <a:rPr lang="en-US" u="sng" dirty="0">
                <a:latin typeface="Times New Roman"/>
                <a:ea typeface="Calibri"/>
                <a:cs typeface="Arial"/>
              </a:rPr>
              <a:t>what </a:t>
            </a:r>
            <a:r>
              <a:rPr lang="en-US" dirty="0">
                <a:latin typeface="Times New Roman"/>
                <a:ea typeface="Calibri"/>
                <a:cs typeface="Arial"/>
              </a:rPr>
              <a:t> the constituents are in the  sample .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 algn="just" rtl="0"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latin typeface="Times New Roman"/>
                <a:ea typeface="Calibri"/>
                <a:cs typeface="Arial"/>
              </a:rPr>
              <a:t> 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 algn="just" rtl="0">
              <a:lnSpc>
                <a:spcPct val="150000"/>
              </a:lnSpc>
              <a:spcAft>
                <a:spcPts val="1000"/>
              </a:spcAft>
              <a:tabLst>
                <a:tab pos="1276350" algn="l"/>
              </a:tabLst>
            </a:pPr>
            <a:r>
              <a:rPr lang="en-US" sz="2800" b="1" u="sng" dirty="0">
                <a:solidFill>
                  <a:srgbClr val="00B0F0"/>
                </a:solidFill>
                <a:latin typeface="Times New Roman"/>
                <a:ea typeface="Calibri"/>
                <a:cs typeface="Arial"/>
              </a:rPr>
              <a:t>Quantitative  analysis :</a:t>
            </a:r>
            <a:r>
              <a:rPr lang="en-US" sz="2800" b="1" u="sng" dirty="0">
                <a:latin typeface="Times New Roman"/>
                <a:ea typeface="Calibri"/>
                <a:cs typeface="Arial"/>
              </a:rPr>
              <a:t> </a:t>
            </a:r>
            <a:r>
              <a:rPr lang="en-US" dirty="0">
                <a:latin typeface="Times New Roman"/>
                <a:ea typeface="Calibri"/>
                <a:cs typeface="Arial"/>
              </a:rPr>
              <a:t>is to determine </a:t>
            </a:r>
            <a:r>
              <a:rPr lang="en-US" u="dbl" dirty="0">
                <a:latin typeface="Times New Roman"/>
                <a:ea typeface="Calibri"/>
                <a:cs typeface="Arial"/>
              </a:rPr>
              <a:t> </a:t>
            </a:r>
            <a:r>
              <a:rPr lang="en-US" u="sng" dirty="0">
                <a:latin typeface="Times New Roman"/>
                <a:ea typeface="Calibri"/>
                <a:cs typeface="Arial"/>
              </a:rPr>
              <a:t>how much </a:t>
            </a:r>
            <a:r>
              <a:rPr lang="en-US" dirty="0">
                <a:latin typeface="Times New Roman"/>
                <a:ea typeface="Calibri"/>
                <a:cs typeface="Arial"/>
              </a:rPr>
              <a:t>of each of constituent is in the sample .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25266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603648"/>
          </a:xfrm>
        </p:spPr>
        <p:txBody>
          <a:bodyPr>
            <a:noAutofit/>
          </a:bodyPr>
          <a:lstStyle/>
          <a:p>
            <a:pPr marL="342900" lvl="0" indent="-342900" rtl="0">
              <a:lnSpc>
                <a:spcPct val="150000"/>
              </a:lnSpc>
              <a:spcBef>
                <a:spcPct val="20000"/>
              </a:spcBef>
            </a:pPr>
            <a:r>
              <a:rPr lang="en-US" sz="2800" b="1" u="sng" cap="none" dirty="0">
                <a:solidFill>
                  <a:srgbClr val="00B0F0"/>
                </a:solidFill>
                <a:effectLst/>
                <a:latin typeface="Times New Roman"/>
                <a:ea typeface="Times New Roman"/>
                <a:cs typeface="Arial"/>
              </a:rPr>
              <a:t>Quantitative analysis is divided into</a:t>
            </a:r>
            <a:r>
              <a:rPr lang="en-US" sz="2800" b="1" cap="none" dirty="0">
                <a:solidFill>
                  <a:srgbClr val="00B0F0"/>
                </a:solidFill>
                <a:effectLst/>
                <a:latin typeface="Times New Roman"/>
                <a:ea typeface="Times New Roman"/>
                <a:cs typeface="Arial"/>
              </a:rPr>
              <a:t>:</a:t>
            </a:r>
            <a:r>
              <a:rPr lang="en-US" sz="1600" cap="none" dirty="0">
                <a:solidFill>
                  <a:srgbClr val="4E3B30"/>
                </a:solidFill>
                <a:effectLst/>
                <a:latin typeface="Calibri"/>
                <a:ea typeface="Calibri"/>
                <a:cs typeface="Arial"/>
              </a:rPr>
              <a:t/>
            </a:r>
            <a:br>
              <a:rPr lang="en-US" sz="1600" cap="none" dirty="0">
                <a:solidFill>
                  <a:srgbClr val="4E3B30"/>
                </a:solidFill>
                <a:effectLst/>
                <a:latin typeface="Calibri"/>
                <a:ea typeface="Calibri"/>
                <a:cs typeface="Arial"/>
              </a:rPr>
            </a:br>
            <a:endParaRPr lang="ar-IQ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 rtl="0">
              <a:lnSpc>
                <a:spcPct val="150000"/>
              </a:lnSpc>
              <a:spcAft>
                <a:spcPts val="0"/>
              </a:spcAft>
              <a:buNone/>
            </a:pPr>
            <a:r>
              <a:rPr lang="en-US" b="1" dirty="0">
                <a:solidFill>
                  <a:srgbClr val="00B0F0"/>
                </a:solidFill>
                <a:latin typeface="Times New Roman"/>
                <a:ea typeface="Times New Roman"/>
                <a:cs typeface="Arial"/>
              </a:rPr>
              <a:t> </a:t>
            </a:r>
            <a:endParaRPr lang="en-US" sz="2000" dirty="0">
              <a:latin typeface="Calibri"/>
              <a:ea typeface="Calibri"/>
              <a:cs typeface="Arial"/>
            </a:endParaRPr>
          </a:p>
          <a:p>
            <a:pPr marL="0" indent="0" algn="just" rtl="0">
              <a:lnSpc>
                <a:spcPct val="150000"/>
              </a:lnSpc>
              <a:spcAft>
                <a:spcPts val="1000"/>
              </a:spcAft>
              <a:buNone/>
              <a:tabLst>
                <a:tab pos="1276350" algn="l"/>
              </a:tabLst>
            </a:pPr>
            <a:r>
              <a:rPr lang="en-US" b="1" dirty="0">
                <a:solidFill>
                  <a:srgbClr val="212121"/>
                </a:solidFill>
                <a:latin typeface="Times New Roman"/>
                <a:ea typeface="Times New Roman"/>
                <a:cs typeface="Arial"/>
              </a:rPr>
              <a:t>1-</a:t>
            </a:r>
            <a:r>
              <a:rPr lang="en-US" b="1" dirty="0">
                <a:latin typeface="Times New Roman"/>
                <a:ea typeface="Calibri"/>
                <a:cs typeface="Arial"/>
              </a:rPr>
              <a:t>Volumetric Analysis</a:t>
            </a:r>
            <a:r>
              <a:rPr lang="en-US" dirty="0">
                <a:latin typeface="Times New Roman"/>
                <a:ea typeface="Calibri"/>
                <a:cs typeface="Arial"/>
              </a:rPr>
              <a:t>(depends upon the measurement of  volume)</a:t>
            </a:r>
            <a:endParaRPr lang="en-US" sz="2000" dirty="0">
              <a:latin typeface="Calibri"/>
              <a:ea typeface="Calibri"/>
              <a:cs typeface="Arial"/>
            </a:endParaRPr>
          </a:p>
          <a:p>
            <a:pPr marL="0" indent="0" algn="just" rtl="0">
              <a:lnSpc>
                <a:spcPct val="150000"/>
              </a:lnSpc>
              <a:spcAft>
                <a:spcPts val="0"/>
              </a:spcAft>
              <a:buNone/>
            </a:pPr>
            <a:r>
              <a:rPr lang="en-US" b="1" dirty="0">
                <a:latin typeface="Times New Roman"/>
                <a:ea typeface="Calibri"/>
                <a:cs typeface="Arial"/>
              </a:rPr>
              <a:t>2-</a:t>
            </a:r>
            <a:r>
              <a:rPr lang="en-US" b="1" dirty="0">
                <a:solidFill>
                  <a:srgbClr val="212121"/>
                </a:solidFill>
                <a:latin typeface="Times New Roman"/>
                <a:ea typeface="Times New Roman"/>
                <a:cs typeface="Arial"/>
              </a:rPr>
              <a:t> Gravimetric Analysis(Determination of the quantity of the compound or element by weight).</a:t>
            </a:r>
            <a:endParaRPr lang="en-US" sz="2000" dirty="0">
              <a:latin typeface="Calibri"/>
              <a:ea typeface="Calibri"/>
              <a:cs typeface="Arial"/>
            </a:endParaRPr>
          </a:p>
          <a:p>
            <a:pPr marL="0" indent="0" algn="just" rtl="0">
              <a:lnSpc>
                <a:spcPct val="150000"/>
              </a:lnSpc>
              <a:spcAft>
                <a:spcPts val="0"/>
              </a:spcAft>
              <a:buNone/>
            </a:pPr>
            <a:r>
              <a:rPr lang="en-US" b="1" dirty="0">
                <a:solidFill>
                  <a:srgbClr val="212121"/>
                </a:solidFill>
                <a:latin typeface="Times New Roman"/>
                <a:ea typeface="Times New Roman"/>
                <a:cs typeface="Arial"/>
              </a:rPr>
              <a:t>3-</a:t>
            </a:r>
            <a:r>
              <a:rPr lang="en-US" b="1" dirty="0">
                <a:latin typeface="Times New Roman"/>
                <a:ea typeface="Calibri"/>
                <a:cs typeface="Arial"/>
              </a:rPr>
              <a:t> Instrumental analysis</a:t>
            </a:r>
            <a:r>
              <a:rPr lang="en-US" b="1" dirty="0">
                <a:solidFill>
                  <a:srgbClr val="212121"/>
                </a:solidFill>
                <a:latin typeface="Times New Roman"/>
                <a:ea typeface="Times New Roman"/>
                <a:cs typeface="Arial"/>
              </a:rPr>
              <a:t>(Depends upon instrumental in the analysis</a:t>
            </a:r>
            <a:endParaRPr lang="en-US" sz="2000" dirty="0">
              <a:latin typeface="Calibri"/>
              <a:ea typeface="Calibri"/>
              <a:cs typeface="Arial"/>
            </a:endParaRPr>
          </a:p>
          <a:p>
            <a:pPr marL="0" indent="0" algn="just" rtl="0">
              <a:lnSpc>
                <a:spcPct val="150000"/>
              </a:lnSpc>
              <a:spcAft>
                <a:spcPts val="0"/>
              </a:spcAft>
              <a:buNone/>
            </a:pPr>
            <a:r>
              <a:rPr lang="en-US" b="1" dirty="0">
                <a:solidFill>
                  <a:srgbClr val="212121"/>
                </a:solidFill>
                <a:latin typeface="Times New Roman"/>
                <a:ea typeface="Times New Roman"/>
                <a:cs typeface="Arial"/>
              </a:rPr>
              <a:t> </a:t>
            </a:r>
            <a:endParaRPr lang="en-US" sz="2000" dirty="0">
              <a:latin typeface="Calibri"/>
              <a:ea typeface="Calibri"/>
              <a:cs typeface="Arial"/>
            </a:endParaRPr>
          </a:p>
          <a:p>
            <a:pPr marL="0" indent="0">
              <a:buNone/>
            </a:pP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941620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4811365"/>
          </a:xfrm>
        </p:spPr>
        <p:txBody>
          <a:bodyPr/>
          <a:lstStyle/>
          <a:p>
            <a:pPr lvl="0" algn="just" rtl="0">
              <a:lnSpc>
                <a:spcPct val="150000"/>
              </a:lnSpc>
              <a:buFont typeface="Wingdings"/>
              <a:buChar char=""/>
              <a:tabLst>
                <a:tab pos="1276350" algn="l"/>
              </a:tabLst>
            </a:pPr>
            <a:r>
              <a:rPr lang="en-US" dirty="0">
                <a:latin typeface="Times New Roman"/>
                <a:ea typeface="Calibri"/>
              </a:rPr>
              <a:t>The role of an analytical chemist is essential not only to </a:t>
            </a:r>
            <a:r>
              <a:rPr lang="en-US" u="sng" dirty="0">
                <a:latin typeface="Times New Roman"/>
                <a:ea typeface="Calibri"/>
              </a:rPr>
              <a:t>chemical science</a:t>
            </a:r>
            <a:r>
              <a:rPr lang="en-US" dirty="0">
                <a:latin typeface="Times New Roman"/>
                <a:ea typeface="Calibri"/>
              </a:rPr>
              <a:t> but also to allied areas in </a:t>
            </a:r>
            <a:r>
              <a:rPr lang="en-US" u="sng" dirty="0">
                <a:latin typeface="Times New Roman"/>
                <a:ea typeface="Calibri"/>
              </a:rPr>
              <a:t>biology </a:t>
            </a:r>
            <a:r>
              <a:rPr lang="en-US" dirty="0">
                <a:latin typeface="Times New Roman"/>
                <a:ea typeface="Calibri"/>
              </a:rPr>
              <a:t>, </a:t>
            </a:r>
            <a:r>
              <a:rPr lang="en-US" u="sng" dirty="0">
                <a:latin typeface="Times New Roman"/>
                <a:ea typeface="Calibri"/>
              </a:rPr>
              <a:t>food science</a:t>
            </a:r>
            <a:r>
              <a:rPr lang="en-US" dirty="0">
                <a:latin typeface="Times New Roman"/>
                <a:ea typeface="Calibri"/>
              </a:rPr>
              <a:t> , </a:t>
            </a:r>
            <a:r>
              <a:rPr lang="en-US" u="sng" dirty="0">
                <a:latin typeface="Times New Roman"/>
                <a:ea typeface="Calibri"/>
              </a:rPr>
              <a:t>medicine</a:t>
            </a:r>
            <a:r>
              <a:rPr lang="en-US" dirty="0">
                <a:latin typeface="Times New Roman"/>
                <a:ea typeface="Calibri"/>
              </a:rPr>
              <a:t> , </a:t>
            </a:r>
            <a:r>
              <a:rPr lang="en-US" u="sng" dirty="0">
                <a:latin typeface="Times New Roman"/>
                <a:ea typeface="Calibri"/>
              </a:rPr>
              <a:t>biochemistry</a:t>
            </a:r>
            <a:r>
              <a:rPr lang="en-US" dirty="0">
                <a:latin typeface="Times New Roman"/>
                <a:ea typeface="Calibri"/>
              </a:rPr>
              <a:t> , </a:t>
            </a:r>
            <a:r>
              <a:rPr lang="en-US" u="sng" dirty="0">
                <a:latin typeface="Times New Roman"/>
                <a:ea typeface="Calibri"/>
              </a:rPr>
              <a:t>engineering </a:t>
            </a:r>
            <a:r>
              <a:rPr lang="en-US" dirty="0">
                <a:latin typeface="Times New Roman"/>
                <a:ea typeface="Calibri"/>
              </a:rPr>
              <a:t>.</a:t>
            </a:r>
            <a:endParaRPr lang="en-US" dirty="0"/>
          </a:p>
          <a:p>
            <a:pPr marL="0" indent="0" algn="just" rtl="0">
              <a:lnSpc>
                <a:spcPct val="150000"/>
              </a:lnSpc>
              <a:buNone/>
              <a:tabLst>
                <a:tab pos="1276350" algn="l"/>
              </a:tabLst>
            </a:pP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974739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686800" cy="838200"/>
          </a:xfrm>
        </p:spPr>
        <p:txBody>
          <a:bodyPr>
            <a:normAutofit fontScale="90000"/>
          </a:bodyPr>
          <a:lstStyle/>
          <a:p>
            <a:pPr lvl="0" rtl="0">
              <a:lnSpc>
                <a:spcPct val="150000"/>
              </a:lnSpc>
              <a:spcBef>
                <a:spcPct val="20000"/>
              </a:spcBef>
            </a:pPr>
            <a:r>
              <a:rPr lang="en-US" sz="3100" b="1" u="sng" kern="1800" cap="none" dirty="0">
                <a:solidFill>
                  <a:srgbClr val="00B0F0"/>
                </a:solidFill>
                <a:effectLst/>
                <a:latin typeface="Times New Roman"/>
                <a:ea typeface="Times New Roman"/>
                <a:cs typeface="Arial"/>
              </a:rPr>
              <a:t>Classification of reactions in volumetric analysis</a:t>
            </a:r>
            <a:r>
              <a:rPr lang="en-US" sz="1700" cap="none" dirty="0">
                <a:solidFill>
                  <a:srgbClr val="4E3B30"/>
                </a:solidFill>
                <a:effectLst/>
                <a:latin typeface="Calibri"/>
                <a:ea typeface="Calibri"/>
                <a:cs typeface="Arial"/>
              </a:rPr>
              <a:t/>
            </a:r>
            <a:br>
              <a:rPr lang="en-US" sz="1700" cap="none" dirty="0">
                <a:solidFill>
                  <a:srgbClr val="4E3B30"/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en-US" sz="2700" b="1" kern="1800" cap="none" dirty="0">
                <a:solidFill>
                  <a:srgbClr val="00B0F0"/>
                </a:solidFill>
                <a:effectLst/>
                <a:latin typeface="Times New Roman"/>
                <a:ea typeface="Times New Roman"/>
                <a:cs typeface="Arial"/>
              </a:rPr>
              <a:t> </a:t>
            </a:r>
            <a:r>
              <a:rPr lang="en-US" sz="1700" cap="none" dirty="0">
                <a:solidFill>
                  <a:srgbClr val="4E3B30"/>
                </a:solidFill>
                <a:effectLst/>
                <a:latin typeface="Calibri"/>
                <a:ea typeface="Calibri"/>
                <a:cs typeface="Arial"/>
              </a:rPr>
              <a:t/>
            </a:r>
            <a:br>
              <a:rPr lang="en-US" sz="1700" cap="none" dirty="0">
                <a:solidFill>
                  <a:srgbClr val="4E3B30"/>
                </a:solidFill>
                <a:effectLst/>
                <a:latin typeface="Calibri"/>
                <a:ea typeface="Calibri"/>
                <a:cs typeface="Arial"/>
              </a:rPr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lnSpc>
                <a:spcPct val="200000"/>
              </a:lnSpc>
              <a:spcAft>
                <a:spcPts val="0"/>
              </a:spcAft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/>
                <a:ea typeface="Times New Roman"/>
                <a:cs typeface="Arial"/>
              </a:rPr>
              <a:t>There 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Arial"/>
              </a:rPr>
              <a:t>are four main types of reaction</a:t>
            </a:r>
            <a:r>
              <a:rPr lang="en-US" dirty="0">
                <a:latin typeface="Times New Roman"/>
                <a:ea typeface="Times New Roman"/>
                <a:cs typeface="Arial"/>
              </a:rPr>
              <a:t> :</a:t>
            </a:r>
            <a:endParaRPr lang="en-US" sz="2000" dirty="0">
              <a:latin typeface="Calibri"/>
              <a:ea typeface="Calibri"/>
              <a:cs typeface="Arial"/>
            </a:endParaRPr>
          </a:p>
          <a:p>
            <a:pPr marL="514350" indent="-514350" algn="just" rtl="0">
              <a:lnSpc>
                <a:spcPct val="200000"/>
              </a:lnSpc>
              <a:spcAft>
                <a:spcPts val="1000"/>
              </a:spcAft>
              <a:buClr>
                <a:srgbClr val="00B0F0"/>
              </a:buClr>
              <a:buFont typeface="+mj-lt"/>
              <a:buAutoNum type="arabicPeriod"/>
              <a:tabLst>
                <a:tab pos="228600" algn="l"/>
              </a:tabLst>
            </a:pPr>
            <a:r>
              <a:rPr lang="en-US" b="1" dirty="0">
                <a:solidFill>
                  <a:srgbClr val="00B0F0"/>
                </a:solidFill>
                <a:latin typeface="Times New Roman"/>
                <a:ea typeface="Times New Roman"/>
                <a:cs typeface="Arial"/>
              </a:rPr>
              <a:t>Acid-base or neutralization reactions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Arial"/>
              </a:rPr>
              <a:t>: where free bases are reacted with a standard acid (or vice versa). </a:t>
            </a:r>
            <a:endParaRPr lang="en-US" sz="2000" dirty="0">
              <a:effectLst/>
              <a:latin typeface="Calibri"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7026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46" y="4149080"/>
            <a:ext cx="8477308" cy="855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584222" y="1844824"/>
            <a:ext cx="7920880" cy="1490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rtl="0">
              <a:lnSpc>
                <a:spcPct val="150000"/>
              </a:lnSpc>
              <a:spcBef>
                <a:spcPct val="20000"/>
              </a:spcBef>
              <a:spcAft>
                <a:spcPts val="1000"/>
              </a:spcAft>
              <a:buClr>
                <a:srgbClr val="00B0F0"/>
              </a:buClr>
              <a:buSzPct val="70000"/>
              <a:tabLst>
                <a:tab pos="228600" algn="l"/>
              </a:tabLst>
            </a:pPr>
            <a:r>
              <a:rPr lang="en-US" sz="3200" dirty="0">
                <a:solidFill>
                  <a:srgbClr val="000000"/>
                </a:solidFill>
                <a:latin typeface="Times New Roman"/>
                <a:ea typeface="Times New Roman"/>
                <a:cs typeface="Arial"/>
              </a:rPr>
              <a:t>These reactions involve the combination of hydrogen and hydroxide ions to form water.</a:t>
            </a:r>
            <a:endParaRPr lang="en-US" sz="2000" dirty="0">
              <a:solidFill>
                <a:srgbClr val="4E3B30"/>
              </a:solidFill>
              <a:latin typeface="Calibri"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48943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421320"/>
            <a:ext cx="8686800" cy="5315421"/>
          </a:xfrm>
        </p:spPr>
        <p:txBody>
          <a:bodyPr>
            <a:normAutofit fontScale="70000" lnSpcReduction="20000"/>
          </a:bodyPr>
          <a:lstStyle/>
          <a:p>
            <a:pPr marL="0" indent="0" algn="just" rtl="0">
              <a:lnSpc>
                <a:spcPct val="150000"/>
              </a:lnSpc>
              <a:spcAft>
                <a:spcPts val="1000"/>
              </a:spcAft>
              <a:buClr>
                <a:srgbClr val="00B0F0"/>
              </a:buClr>
              <a:buNone/>
              <a:tabLst>
                <a:tab pos="228600" algn="l"/>
              </a:tabLst>
            </a:pPr>
            <a:r>
              <a:rPr lang="en-US" sz="4200" b="1" dirty="0" smtClean="0">
                <a:solidFill>
                  <a:srgbClr val="00B0F0"/>
                </a:solidFill>
                <a:latin typeface="Times New Roman"/>
                <a:ea typeface="Times New Roman"/>
                <a:cs typeface="Arial"/>
              </a:rPr>
              <a:t>2. Complex </a:t>
            </a:r>
            <a:r>
              <a:rPr lang="en-US" sz="4200" b="1" dirty="0">
                <a:solidFill>
                  <a:srgbClr val="00B0F0"/>
                </a:solidFill>
                <a:latin typeface="Times New Roman"/>
                <a:ea typeface="Times New Roman"/>
                <a:cs typeface="Arial"/>
              </a:rPr>
              <a:t>formation reactions</a:t>
            </a:r>
            <a:r>
              <a:rPr lang="en-US" sz="4200" dirty="0">
                <a:solidFill>
                  <a:srgbClr val="000000"/>
                </a:solidFill>
                <a:latin typeface="Times New Roman"/>
                <a:ea typeface="Times New Roman"/>
                <a:cs typeface="Arial"/>
              </a:rPr>
              <a:t>: </a:t>
            </a:r>
            <a:endParaRPr lang="en-US" sz="4200" dirty="0" smtClean="0">
              <a:solidFill>
                <a:srgbClr val="000000"/>
              </a:solidFill>
              <a:latin typeface="Times New Roman"/>
              <a:ea typeface="Times New Roman"/>
              <a:cs typeface="Arial"/>
            </a:endParaRPr>
          </a:p>
          <a:p>
            <a:pPr marL="0" indent="0" algn="just" rtl="0">
              <a:lnSpc>
                <a:spcPct val="150000"/>
              </a:lnSpc>
              <a:spcAft>
                <a:spcPts val="1000"/>
              </a:spcAft>
              <a:buClr>
                <a:srgbClr val="00B0F0"/>
              </a:buClr>
              <a:buNone/>
              <a:tabLst>
                <a:tab pos="228600" algn="l"/>
              </a:tabLst>
            </a:pPr>
            <a:r>
              <a:rPr lang="en-US" sz="4000" dirty="0" smtClean="0">
                <a:solidFill>
                  <a:srgbClr val="000000"/>
                </a:solidFill>
                <a:latin typeface="Times New Roman"/>
                <a:ea typeface="Times New Roman"/>
                <a:cs typeface="Arial"/>
              </a:rPr>
              <a:t>in </a:t>
            </a:r>
            <a:r>
              <a:rPr lang="en-US" sz="4000" dirty="0">
                <a:solidFill>
                  <a:srgbClr val="000000"/>
                </a:solidFill>
                <a:latin typeface="Times New Roman"/>
                <a:ea typeface="Times New Roman"/>
                <a:cs typeface="Arial"/>
              </a:rPr>
              <a:t>which the reactants are combined to form a soluble ion or compound. </a:t>
            </a:r>
            <a:endParaRPr lang="en-US" sz="4000" b="1" dirty="0" smtClean="0">
              <a:solidFill>
                <a:srgbClr val="00B0F0"/>
              </a:solidFill>
              <a:latin typeface="Times New Roman"/>
              <a:ea typeface="Times New Roman"/>
              <a:cs typeface="Arial"/>
            </a:endParaRPr>
          </a:p>
          <a:p>
            <a:pPr marL="0" indent="0" algn="just" rtl="0">
              <a:lnSpc>
                <a:spcPct val="150000"/>
              </a:lnSpc>
              <a:spcAft>
                <a:spcPts val="1000"/>
              </a:spcAft>
              <a:buClr>
                <a:srgbClr val="00B0F0"/>
              </a:buClr>
              <a:buNone/>
              <a:tabLst>
                <a:tab pos="228600" algn="l"/>
              </a:tabLst>
            </a:pPr>
            <a:endParaRPr lang="en-US" sz="4200" b="1" dirty="0" smtClean="0">
              <a:solidFill>
                <a:srgbClr val="00B0F0"/>
              </a:solidFill>
              <a:latin typeface="Times New Roman"/>
              <a:ea typeface="Times New Roman"/>
              <a:cs typeface="Arial"/>
            </a:endParaRPr>
          </a:p>
          <a:p>
            <a:pPr marL="0" indent="0" algn="just" rtl="0">
              <a:lnSpc>
                <a:spcPct val="150000"/>
              </a:lnSpc>
              <a:spcAft>
                <a:spcPts val="1000"/>
              </a:spcAft>
              <a:buClr>
                <a:srgbClr val="00B0F0"/>
              </a:buClr>
              <a:buNone/>
              <a:tabLst>
                <a:tab pos="228600" algn="l"/>
              </a:tabLst>
            </a:pPr>
            <a:r>
              <a:rPr lang="en-US" sz="4200" b="1" dirty="0" smtClean="0">
                <a:solidFill>
                  <a:srgbClr val="00B0F0"/>
                </a:solidFill>
                <a:latin typeface="Times New Roman"/>
                <a:ea typeface="Times New Roman"/>
                <a:cs typeface="Arial"/>
              </a:rPr>
              <a:t>3. Precipitation </a:t>
            </a:r>
            <a:r>
              <a:rPr lang="en-US" sz="4200" b="1" dirty="0">
                <a:solidFill>
                  <a:srgbClr val="00B0F0"/>
                </a:solidFill>
                <a:latin typeface="Times New Roman"/>
                <a:ea typeface="Times New Roman"/>
                <a:cs typeface="Arial"/>
              </a:rPr>
              <a:t>reactions</a:t>
            </a:r>
            <a:r>
              <a:rPr lang="en-US" sz="4200" b="1" dirty="0" smtClean="0">
                <a:solidFill>
                  <a:srgbClr val="00B0F0"/>
                </a:solidFill>
                <a:latin typeface="Times New Roman"/>
                <a:ea typeface="Times New Roman"/>
                <a:cs typeface="Arial"/>
              </a:rPr>
              <a:t>:</a:t>
            </a:r>
          </a:p>
          <a:p>
            <a:pPr marL="0" indent="0" algn="just" rtl="0">
              <a:lnSpc>
                <a:spcPct val="150000"/>
              </a:lnSpc>
              <a:spcAft>
                <a:spcPts val="1000"/>
              </a:spcAft>
              <a:buClr>
                <a:srgbClr val="00B0F0"/>
              </a:buClr>
              <a:buNone/>
              <a:tabLst>
                <a:tab pos="228600" algn="l"/>
              </a:tabLst>
            </a:pPr>
            <a:r>
              <a:rPr lang="en-US" sz="4500" dirty="0" smtClean="0">
                <a:solidFill>
                  <a:srgbClr val="000000"/>
                </a:solidFill>
                <a:latin typeface="Times New Roman"/>
                <a:ea typeface="Times New Roman"/>
                <a:cs typeface="Arial"/>
              </a:rPr>
              <a:t> </a:t>
            </a:r>
            <a:r>
              <a:rPr lang="en-US" sz="4000" dirty="0">
                <a:solidFill>
                  <a:srgbClr val="000000"/>
                </a:solidFill>
                <a:latin typeface="Times New Roman"/>
                <a:ea typeface="Times New Roman"/>
                <a:cs typeface="Arial"/>
              </a:rPr>
              <a:t>involving the combination of reactants to form a precipitate</a:t>
            </a:r>
            <a:r>
              <a:rPr lang="en-US" sz="4000" dirty="0" smtClean="0">
                <a:solidFill>
                  <a:srgbClr val="000000"/>
                </a:solidFill>
                <a:latin typeface="Times New Roman"/>
                <a:ea typeface="Times New Roman"/>
                <a:cs typeface="Arial"/>
              </a:rPr>
              <a:t>.</a:t>
            </a:r>
          </a:p>
          <a:p>
            <a:pPr marL="0" indent="0" algn="just" rtl="0">
              <a:lnSpc>
                <a:spcPct val="150000"/>
              </a:lnSpc>
              <a:spcAft>
                <a:spcPts val="1000"/>
              </a:spcAft>
              <a:buClr>
                <a:srgbClr val="00B0F0"/>
              </a:buClr>
              <a:buNone/>
              <a:tabLst>
                <a:tab pos="228600" algn="l"/>
              </a:tabLst>
            </a:pPr>
            <a:endParaRPr lang="en-US" sz="4000" dirty="0" smtClean="0">
              <a:solidFill>
                <a:srgbClr val="000000"/>
              </a:solidFill>
              <a:latin typeface="Times New Roman"/>
              <a:ea typeface="Times New Roman"/>
              <a:cs typeface="Arial"/>
            </a:endParaRPr>
          </a:p>
          <a:p>
            <a:pPr marL="0" indent="0" algn="just" rtl="0">
              <a:lnSpc>
                <a:spcPct val="150000"/>
              </a:lnSpc>
              <a:spcAft>
                <a:spcPts val="1000"/>
              </a:spcAft>
              <a:buClr>
                <a:srgbClr val="00B0F0"/>
              </a:buClr>
              <a:buNone/>
              <a:tabLst>
                <a:tab pos="228600" algn="l"/>
              </a:tabLst>
            </a:pPr>
            <a:endParaRPr lang="en-US" sz="2000" dirty="0">
              <a:latin typeface="Calibri"/>
              <a:ea typeface="Calibri"/>
              <a:cs typeface="Arial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836789"/>
            <a:ext cx="7238377" cy="672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733256"/>
            <a:ext cx="6065763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5088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rtl="0">
              <a:lnSpc>
                <a:spcPct val="150000"/>
              </a:lnSpc>
              <a:spcAft>
                <a:spcPts val="1000"/>
              </a:spcAft>
              <a:buClr>
                <a:srgbClr val="00B0F0"/>
              </a:buClr>
              <a:buNone/>
              <a:tabLst>
                <a:tab pos="228600" algn="l"/>
              </a:tabLst>
            </a:pPr>
            <a:r>
              <a:rPr lang="en-US" sz="2800" dirty="0">
                <a:solidFill>
                  <a:srgbClr val="00B0F0"/>
                </a:solidFill>
                <a:latin typeface="Times New Roman"/>
                <a:ea typeface="Times New Roman"/>
                <a:cs typeface="Arial"/>
              </a:rPr>
              <a:t>4. Oxidation-reduction </a:t>
            </a:r>
            <a:r>
              <a:rPr lang="en-US" sz="2800" dirty="0" smtClean="0">
                <a:solidFill>
                  <a:srgbClr val="00B0F0"/>
                </a:solidFill>
                <a:latin typeface="Times New Roman"/>
                <a:ea typeface="Times New Roman"/>
                <a:cs typeface="Arial"/>
              </a:rPr>
              <a:t>reactions</a:t>
            </a:r>
            <a:r>
              <a:rPr lang="en-US" sz="2800" dirty="0">
                <a:solidFill>
                  <a:srgbClr val="00B0F0"/>
                </a:solidFill>
                <a:latin typeface="Times New Roman"/>
                <a:ea typeface="Times New Roman"/>
                <a:cs typeface="Arial"/>
              </a:rPr>
              <a:t>:</a:t>
            </a:r>
            <a:r>
              <a:rPr lang="en-US" sz="2800" dirty="0">
                <a:solidFill>
                  <a:srgbClr val="000000"/>
                </a:solidFill>
                <a:latin typeface="Times New Roman"/>
                <a:ea typeface="Times New Roman"/>
                <a:cs typeface="Arial"/>
              </a:rPr>
              <a:t> </a:t>
            </a:r>
            <a:endParaRPr lang="en-US" sz="2800" dirty="0" smtClean="0">
              <a:solidFill>
                <a:srgbClr val="000000"/>
              </a:solidFill>
              <a:latin typeface="Times New Roman"/>
              <a:ea typeface="Times New Roman"/>
              <a:cs typeface="Arial"/>
            </a:endParaRPr>
          </a:p>
          <a:p>
            <a:pPr marL="0" lvl="0" indent="0" algn="just" rtl="0">
              <a:lnSpc>
                <a:spcPct val="150000"/>
              </a:lnSpc>
              <a:spcAft>
                <a:spcPts val="1000"/>
              </a:spcAft>
              <a:buClr>
                <a:srgbClr val="00B0F0"/>
              </a:buClr>
              <a:buNone/>
              <a:tabLst>
                <a:tab pos="228600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/>
                <a:ea typeface="Times New Roman"/>
                <a:cs typeface="Arial"/>
              </a:rPr>
              <a:t>reactions </a:t>
            </a:r>
            <a:r>
              <a:rPr lang="en-US" sz="2800" dirty="0">
                <a:solidFill>
                  <a:srgbClr val="000000"/>
                </a:solidFill>
                <a:latin typeface="Times New Roman"/>
                <a:ea typeface="Times New Roman"/>
                <a:cs typeface="Arial"/>
              </a:rPr>
              <a:t>involving a gain (reduction) or loss (oxidation) of electrons.</a:t>
            </a:r>
          </a:p>
          <a:p>
            <a:pPr marL="0" lvl="0" indent="0" algn="just" rtl="0">
              <a:lnSpc>
                <a:spcPct val="150000"/>
              </a:lnSpc>
              <a:spcAft>
                <a:spcPts val="1000"/>
              </a:spcAft>
              <a:buClr>
                <a:srgbClr val="00B0F0"/>
              </a:buClr>
              <a:buNone/>
              <a:tabLst>
                <a:tab pos="228600" algn="l"/>
              </a:tabLst>
            </a:pPr>
            <a:endParaRPr lang="en-US" sz="1600" dirty="0">
              <a:solidFill>
                <a:srgbClr val="4E3B30"/>
              </a:solidFill>
              <a:latin typeface="Calibri"/>
              <a:ea typeface="Calibri"/>
              <a:cs typeface="Arial"/>
            </a:endParaRPr>
          </a:p>
          <a:p>
            <a:pPr marL="0" indent="0">
              <a:buNone/>
            </a:pPr>
            <a:endParaRPr lang="ar-IQ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157436"/>
            <a:ext cx="5554663" cy="65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0560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lnSpc>
                <a:spcPct val="150000"/>
              </a:lnSpc>
              <a:spcAft>
                <a:spcPts val="1000"/>
              </a:spcAft>
              <a:buNone/>
              <a:tabLst>
                <a:tab pos="1276350" algn="l"/>
              </a:tabLst>
            </a:pPr>
            <a:r>
              <a:rPr lang="en-US" sz="3600" b="1" u="sng" dirty="0">
                <a:solidFill>
                  <a:srgbClr val="00B0F0"/>
                </a:solidFill>
                <a:latin typeface="Times New Roman"/>
                <a:ea typeface="Calibri"/>
                <a:cs typeface="Arial"/>
              </a:rPr>
              <a:t>Titration :</a:t>
            </a:r>
            <a:r>
              <a:rPr lang="en-US" dirty="0">
                <a:latin typeface="Times New Roman"/>
                <a:ea typeface="Calibri"/>
                <a:cs typeface="Arial"/>
              </a:rPr>
              <a:t> is the process by witch the quantity of analyte in a solution is determined from the amount of a standard  reagent it consumes .</a:t>
            </a:r>
            <a:endParaRPr lang="en-US" sz="2000" dirty="0">
              <a:effectLst/>
              <a:latin typeface="Calibri"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863765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رحلة">
  <a:themeElements>
    <a:clrScheme name="رحلة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رحلة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رحلة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</TotalTime>
  <Words>195</Words>
  <Application>Microsoft Office PowerPoint</Application>
  <PresentationFormat>عرض على الشاشة (3:4)‏</PresentationFormat>
  <Paragraphs>25</Paragraphs>
  <Slides>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رحلة</vt:lpstr>
      <vt:lpstr>عرض تقديمي في PowerPoint</vt:lpstr>
      <vt:lpstr>Quantitative analysis is divided into: </vt:lpstr>
      <vt:lpstr>عرض تقديمي في PowerPoint</vt:lpstr>
      <vt:lpstr>Classification of reactions in volumetric analysis   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المحترف</dc:creator>
  <cp:lastModifiedBy>المحترف</cp:lastModifiedBy>
  <cp:revision>2</cp:revision>
  <dcterms:created xsi:type="dcterms:W3CDTF">2018-09-19T21:50:30Z</dcterms:created>
  <dcterms:modified xsi:type="dcterms:W3CDTF">2018-09-19T22:09:46Z</dcterms:modified>
</cp:coreProperties>
</file>