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F4568-A2B7-451B-8D4B-905447AD8D5D}" type="datetimeFigureOut">
              <a:rPr lang="ar-IQ" smtClean="0"/>
              <a:pPr/>
              <a:t>15/01/1440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95F6E-D637-43B5-831E-7E5BE69A38A1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icrometre" TargetMode="External"/><Relationship Id="rId2" Type="http://schemas.openxmlformats.org/officeDocument/2006/relationships/hyperlink" Target="https://en.wikipedia.org/wiki/Nanometr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/>
            </a:r>
            <a:br>
              <a:rPr lang="en-US" sz="3100" b="1" i="1" dirty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  <a:cs typeface="+mn-cs"/>
              </a:rPr>
              <a:t>Ministry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of higher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>education </a:t>
            </a:r>
            <a:r>
              <a:rPr lang="en-US" sz="3100" b="1" i="1" dirty="0">
                <a:latin typeface="Bodoni MT Condensed" pitchFamily="18" charset="0"/>
                <a:cs typeface="+mn-cs"/>
              </a:rPr>
              <a:t>and scientific research </a:t>
            </a:r>
            <a:r>
              <a:rPr lang="en-US" sz="3100" b="1" i="1" dirty="0" smtClean="0">
                <a:latin typeface="Bodoni MT Condensed" pitchFamily="18" charset="0"/>
                <a:cs typeface="+mn-cs"/>
              </a:rPr>
              <a:t/>
            </a:r>
            <a:br>
              <a:rPr lang="en-US" sz="3100" b="1" i="1" dirty="0" smtClean="0">
                <a:latin typeface="Bodoni MT Condensed" pitchFamily="18" charset="0"/>
                <a:cs typeface="+mn-cs"/>
              </a:rPr>
            </a:br>
            <a:r>
              <a:rPr lang="en-US" sz="3100" b="1" i="1" dirty="0">
                <a:latin typeface="Bodoni MT Condensed" pitchFamily="18" charset="0"/>
              </a:rPr>
              <a:t>Middle Technical </a:t>
            </a:r>
            <a:r>
              <a:rPr lang="en-US" sz="3100" b="1" i="1" dirty="0" smtClean="0">
                <a:latin typeface="Bodoni MT Condensed" pitchFamily="18" charset="0"/>
              </a:rPr>
              <a:t>University</a:t>
            </a:r>
            <a:br>
              <a:rPr lang="en-US" sz="3100" b="1" i="1" dirty="0" smtClean="0">
                <a:latin typeface="Bodoni MT Condensed" pitchFamily="18" charset="0"/>
              </a:rPr>
            </a:br>
            <a:r>
              <a:rPr lang="en-US" sz="3100" b="1" i="1" dirty="0" err="1">
                <a:latin typeface="Bodoni MT Condensed" pitchFamily="18" charset="0"/>
              </a:rPr>
              <a:t>Baquba</a:t>
            </a:r>
            <a:r>
              <a:rPr lang="en-US" sz="3100" b="1" i="1" dirty="0">
                <a:latin typeface="Bodoni MT Condensed" pitchFamily="18" charset="0"/>
              </a:rPr>
              <a:t> Technical </a:t>
            </a:r>
            <a:r>
              <a:rPr lang="en-US" sz="3100" b="1" i="1" dirty="0" smtClean="0">
                <a:latin typeface="Bodoni MT Condensed" pitchFamily="18" charset="0"/>
              </a:rPr>
              <a:t>Institute</a:t>
            </a:r>
            <a:r>
              <a:rPr lang="ar-IQ" sz="3100" b="1" i="1" dirty="0" smtClean="0">
                <a:latin typeface="Bodoni MT Condensed" pitchFamily="18" charset="0"/>
              </a:rPr>
              <a:t/>
            </a:r>
            <a:br>
              <a:rPr lang="ar-IQ" sz="3100" b="1" i="1" dirty="0" smtClean="0">
                <a:latin typeface="Bodoni MT Condensed" pitchFamily="18" charset="0"/>
              </a:rPr>
            </a:br>
            <a:r>
              <a:rPr lang="en-US" sz="3100" b="1" i="1" dirty="0" smtClean="0">
                <a:latin typeface="Bodoni MT Condensed" pitchFamily="18" charset="0"/>
              </a:rPr>
              <a:t>Pathological </a:t>
            </a:r>
            <a:r>
              <a:rPr lang="en-US" sz="3100" b="1" i="1" dirty="0">
                <a:latin typeface="Bodoni MT Condensed" pitchFamily="18" charset="0"/>
              </a:rPr>
              <a:t>analysis  Department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i="1" dirty="0" smtClean="0"/>
              <a:t>                     </a:t>
            </a:r>
            <a:r>
              <a:rPr lang="en-US" sz="6000" b="1" i="1" dirty="0" smtClean="0"/>
              <a:t>Medical Laboratory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i="1" dirty="0" smtClean="0"/>
              <a:t>                 Instrument 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/>
              <a:t/>
            </a:r>
            <a:br>
              <a:rPr lang="ar-IQ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                     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ar-IQ" sz="3600" b="1" dirty="0" smtClean="0"/>
              <a:t/>
            </a:r>
            <a:br>
              <a:rPr lang="ar-IQ" sz="3600" b="1" dirty="0" smtClean="0"/>
            </a:br>
            <a:r>
              <a:rPr lang="ar-IQ" sz="3600" b="1" dirty="0" smtClean="0"/>
              <a:t> </a:t>
            </a:r>
            <a:endParaRPr lang="ar-IQ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4857760"/>
            <a:ext cx="8643998" cy="11430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Assist.prof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. :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Eman</a:t>
            </a:r>
            <a:r>
              <a:rPr lang="en-US" sz="4400" b="1" i="1" dirty="0" smtClean="0">
                <a:latin typeface="BrowalliaUPC" pitchFamily="34" charset="-34"/>
                <a:cs typeface="BrowalliaUPC" pitchFamily="34" charset="-34"/>
              </a:rPr>
              <a:t> Ismail </a:t>
            </a:r>
            <a:r>
              <a:rPr lang="en-US" sz="4400" b="1" i="1" dirty="0" err="1" smtClean="0">
                <a:latin typeface="BrowalliaUPC" pitchFamily="34" charset="-34"/>
                <a:cs typeface="BrowalliaUPC" pitchFamily="34" charset="-34"/>
              </a:rPr>
              <a:t>Momammed</a:t>
            </a:r>
            <a:r>
              <a:rPr lang="en-US" sz="6600" b="1" i="1" dirty="0" smtClean="0">
                <a:latin typeface="BrowalliaUPC" pitchFamily="34" charset="-34"/>
                <a:cs typeface="BrowalliaUPC" pitchFamily="34" charset="-34"/>
              </a:rPr>
              <a:t> </a:t>
            </a:r>
            <a:endParaRPr lang="ar-IQ" sz="6600" i="1" dirty="0">
              <a:latin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صورة ذات صلة"/>
          <p:cNvPicPr/>
          <p:nvPr/>
        </p:nvPicPr>
        <p:blipFill>
          <a:blip r:embed="rId2"/>
          <a:srcRect t="34476"/>
          <a:stretch>
            <a:fillRect/>
          </a:stretch>
        </p:blipFill>
        <p:spPr bwMode="auto">
          <a:xfrm>
            <a:off x="0" y="285728"/>
            <a:ext cx="900115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43240" y="5643578"/>
            <a:ext cx="16298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Microtome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                                                    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Lecture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(10 ):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Microtome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It is an instrument which is used for cutting of materials in different thickness that are  used as microscope slides ,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+mj-cs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allowing samples to be observed under transmitted light or electron radiation                  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Microtomy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 is a method for the preparation of thin sections of materials such as bones, minerals and teeth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for thorough examination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. Microtome sections can be made thin enough with section thickness between 50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  <a:hlinkClick r:id="rId2" tooltip="Nanometre"/>
              </a:rPr>
              <a:t>nm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 and 100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  <a:hlinkClick r:id="rId3" tooltip="Micrometre"/>
              </a:rPr>
              <a:t>µm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Calibri" pitchFamily="34" charset="0"/>
              <a:cs typeface="+mj-cs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Types of Microtome :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There are several types of microtome each designed for a specific purpose although many have a functional role , there are  basic types of microtome are named according to the machine as following :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       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1-Rotary  microtome 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It is an excellent machine for research and is valuable  from the preparation of serial section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2-Freezing microtome 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using for cutting section when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1-Speed of the utmost in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portances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2- When it is required to demonstrate fat histological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3- When neurological structure are to be studies .  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3-Ultra microtome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4-Laser microtome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5- Saw microtome 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 is used for hard material such as teeth or bones.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6-Vibrating microtome :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 used for difficult biological samples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7- Sledge microtome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8-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cryo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microtome .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Parts of microtome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1- Body with cover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2- Operating handle with brake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3- Knife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4- Angle of tilt adjustment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5- Base with knife carrier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6- Knife clamps with screw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7- Micron adjustment with thickness gauge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8- Coarse adjustment of micron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+mj-cs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Types of knives according to material that made of 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Steel blades 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There are used to prepare sections of animal or plant  tissues for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light microscopy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histology.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Glass knives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are used to slice sections for light microscopy and to slice very thin sections for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electron microscopy.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Diamond knives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are used to slice hard materials such as bone, teeth and plant matter for both light microscopy and for electron microscopy.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Gem quality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diamond knives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are used for slicing thin sections for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electron microscopy.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>
            <a:spLocks noChangeArrowheads="1"/>
          </p:cNvSpPr>
          <p:nvPr/>
        </p:nvSpPr>
        <p:spPr bwMode="auto">
          <a:xfrm>
            <a:off x="0" y="0"/>
            <a:ext cx="9144000" cy="67864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Uses of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microtomes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 :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1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-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Fix  the paraffin block on block holder.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2- Rotate the operating handle and close the knife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3- The section cutting effected by the vertical and fall of the object and fix  the knife edge .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>
            <a:spLocks noChangeArrowheads="1"/>
          </p:cNvSpPr>
          <p:nvPr/>
        </p:nvSpPr>
        <p:spPr bwMode="auto">
          <a:xfrm>
            <a:off x="0" y="0"/>
            <a:ext cx="9501222" cy="686341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Maintenance of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microtomes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1-Keep it clean from paraffin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The sharpening of the knife is the main maintenance of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microtomes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صورة ذات صلة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215370" cy="485778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3143240" y="5643578"/>
            <a:ext cx="16298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Microtome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367</TotalTime>
  <Words>363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Ministry of higher education and scientific research  Middle Technical University Baquba Technical Institute Pathological analysis  Department                        Medical Laboratory                  Instrument                        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Laboratory  Instrument</dc:title>
  <dc:creator>الشارقة للحاسبات</dc:creator>
  <cp:lastModifiedBy>الشارقة للحاسبات</cp:lastModifiedBy>
  <cp:revision>56</cp:revision>
  <dcterms:created xsi:type="dcterms:W3CDTF">2018-01-28T09:59:26Z</dcterms:created>
  <dcterms:modified xsi:type="dcterms:W3CDTF">2018-09-25T14:27:48Z</dcterms:modified>
</cp:coreProperties>
</file>