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83" r:id="rId3"/>
    <p:sldId id="284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292" r:id="rId12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F4568-A2B7-451B-8D4B-905447AD8D5D}" type="datetimeFigureOut">
              <a:rPr lang="ar-IQ" smtClean="0"/>
              <a:pPr/>
              <a:t>15/01/1440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5F6E-D637-43B5-831E-7E5BE69A38A1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F4568-A2B7-451B-8D4B-905447AD8D5D}" type="datetimeFigureOut">
              <a:rPr lang="ar-IQ" smtClean="0"/>
              <a:pPr/>
              <a:t>15/01/1440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5F6E-D637-43B5-831E-7E5BE69A38A1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F4568-A2B7-451B-8D4B-905447AD8D5D}" type="datetimeFigureOut">
              <a:rPr lang="ar-IQ" smtClean="0"/>
              <a:pPr/>
              <a:t>15/01/1440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5F6E-D637-43B5-831E-7E5BE69A38A1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F4568-A2B7-451B-8D4B-905447AD8D5D}" type="datetimeFigureOut">
              <a:rPr lang="ar-IQ" smtClean="0"/>
              <a:pPr/>
              <a:t>15/01/1440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5F6E-D637-43B5-831E-7E5BE69A38A1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F4568-A2B7-451B-8D4B-905447AD8D5D}" type="datetimeFigureOut">
              <a:rPr lang="ar-IQ" smtClean="0"/>
              <a:pPr/>
              <a:t>15/01/1440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5F6E-D637-43B5-831E-7E5BE69A38A1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F4568-A2B7-451B-8D4B-905447AD8D5D}" type="datetimeFigureOut">
              <a:rPr lang="ar-IQ" smtClean="0"/>
              <a:pPr/>
              <a:t>15/01/1440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5F6E-D637-43B5-831E-7E5BE69A38A1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F4568-A2B7-451B-8D4B-905447AD8D5D}" type="datetimeFigureOut">
              <a:rPr lang="ar-IQ" smtClean="0"/>
              <a:pPr/>
              <a:t>15/01/1440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5F6E-D637-43B5-831E-7E5BE69A38A1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F4568-A2B7-451B-8D4B-905447AD8D5D}" type="datetimeFigureOut">
              <a:rPr lang="ar-IQ" smtClean="0"/>
              <a:pPr/>
              <a:t>15/01/1440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5F6E-D637-43B5-831E-7E5BE69A38A1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F4568-A2B7-451B-8D4B-905447AD8D5D}" type="datetimeFigureOut">
              <a:rPr lang="ar-IQ" smtClean="0"/>
              <a:pPr/>
              <a:t>15/01/1440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5F6E-D637-43B5-831E-7E5BE69A38A1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F4568-A2B7-451B-8D4B-905447AD8D5D}" type="datetimeFigureOut">
              <a:rPr lang="ar-IQ" smtClean="0"/>
              <a:pPr/>
              <a:t>15/01/1440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5F6E-D637-43B5-831E-7E5BE69A38A1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F4568-A2B7-451B-8D4B-905447AD8D5D}" type="datetimeFigureOut">
              <a:rPr lang="ar-IQ" smtClean="0"/>
              <a:pPr/>
              <a:t>15/01/1440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5F6E-D637-43B5-831E-7E5BE69A38A1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6F4568-A2B7-451B-8D4B-905447AD8D5D}" type="datetimeFigureOut">
              <a:rPr lang="ar-IQ" smtClean="0"/>
              <a:pPr/>
              <a:t>15/01/1440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095F6E-D637-43B5-831E-7E5BE69A38A1}" type="slidenum">
              <a:rPr lang="ar-IQ" smtClean="0"/>
              <a:pPr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en-US" sz="3100" b="1" i="1" dirty="0" smtClean="0">
                <a:latin typeface="Bodoni MT Condensed" pitchFamily="18" charset="0"/>
                <a:cs typeface="+mn-cs"/>
              </a:rPr>
              <a:t/>
            </a:r>
            <a:br>
              <a:rPr lang="en-US" sz="3100" b="1" i="1" dirty="0" smtClean="0">
                <a:latin typeface="Bodoni MT Condensed" pitchFamily="18" charset="0"/>
                <a:cs typeface="+mn-cs"/>
              </a:rPr>
            </a:br>
            <a:r>
              <a:rPr lang="en-US" sz="3100" b="1" i="1" dirty="0">
                <a:latin typeface="Bodoni MT Condensed" pitchFamily="18" charset="0"/>
              </a:rPr>
              <a:t/>
            </a:r>
            <a:br>
              <a:rPr lang="en-US" sz="3100" b="1" i="1" dirty="0">
                <a:latin typeface="Bodoni MT Condensed" pitchFamily="18" charset="0"/>
              </a:rPr>
            </a:br>
            <a:r>
              <a:rPr lang="en-US" sz="3100" b="1" i="1" dirty="0" smtClean="0">
                <a:latin typeface="Bodoni MT Condensed" pitchFamily="18" charset="0"/>
                <a:cs typeface="+mn-cs"/>
              </a:rPr>
              <a:t>Ministry </a:t>
            </a:r>
            <a:r>
              <a:rPr lang="en-US" sz="3100" b="1" i="1" dirty="0">
                <a:latin typeface="Bodoni MT Condensed" pitchFamily="18" charset="0"/>
                <a:cs typeface="+mn-cs"/>
              </a:rPr>
              <a:t>of higher </a:t>
            </a:r>
            <a:r>
              <a:rPr lang="en-US" sz="3100" b="1" i="1" dirty="0" smtClean="0">
                <a:latin typeface="Bodoni MT Condensed" pitchFamily="18" charset="0"/>
                <a:cs typeface="+mn-cs"/>
              </a:rPr>
              <a:t>education </a:t>
            </a:r>
            <a:r>
              <a:rPr lang="en-US" sz="3100" b="1" i="1" dirty="0">
                <a:latin typeface="Bodoni MT Condensed" pitchFamily="18" charset="0"/>
                <a:cs typeface="+mn-cs"/>
              </a:rPr>
              <a:t>and scientific research </a:t>
            </a:r>
            <a:r>
              <a:rPr lang="en-US" sz="3100" b="1" i="1" dirty="0" smtClean="0">
                <a:latin typeface="Bodoni MT Condensed" pitchFamily="18" charset="0"/>
                <a:cs typeface="+mn-cs"/>
              </a:rPr>
              <a:t/>
            </a:r>
            <a:br>
              <a:rPr lang="en-US" sz="3100" b="1" i="1" dirty="0" smtClean="0">
                <a:latin typeface="Bodoni MT Condensed" pitchFamily="18" charset="0"/>
                <a:cs typeface="+mn-cs"/>
              </a:rPr>
            </a:br>
            <a:r>
              <a:rPr lang="en-US" sz="3100" b="1" i="1" dirty="0">
                <a:latin typeface="Bodoni MT Condensed" pitchFamily="18" charset="0"/>
              </a:rPr>
              <a:t>Middle Technical </a:t>
            </a:r>
            <a:r>
              <a:rPr lang="en-US" sz="3100" b="1" i="1" dirty="0" smtClean="0">
                <a:latin typeface="Bodoni MT Condensed" pitchFamily="18" charset="0"/>
              </a:rPr>
              <a:t>University</a:t>
            </a:r>
            <a:br>
              <a:rPr lang="en-US" sz="3100" b="1" i="1" dirty="0" smtClean="0">
                <a:latin typeface="Bodoni MT Condensed" pitchFamily="18" charset="0"/>
              </a:rPr>
            </a:br>
            <a:r>
              <a:rPr lang="en-US" sz="3100" b="1" i="1" dirty="0" err="1">
                <a:latin typeface="Bodoni MT Condensed" pitchFamily="18" charset="0"/>
              </a:rPr>
              <a:t>Baquba</a:t>
            </a:r>
            <a:r>
              <a:rPr lang="en-US" sz="3100" b="1" i="1" dirty="0">
                <a:latin typeface="Bodoni MT Condensed" pitchFamily="18" charset="0"/>
              </a:rPr>
              <a:t> Technical </a:t>
            </a:r>
            <a:r>
              <a:rPr lang="en-US" sz="3100" b="1" i="1" dirty="0" smtClean="0">
                <a:latin typeface="Bodoni MT Condensed" pitchFamily="18" charset="0"/>
              </a:rPr>
              <a:t>Institute</a:t>
            </a:r>
            <a:r>
              <a:rPr lang="ar-IQ" sz="3100" b="1" i="1" dirty="0" smtClean="0">
                <a:latin typeface="Bodoni MT Condensed" pitchFamily="18" charset="0"/>
              </a:rPr>
              <a:t/>
            </a:r>
            <a:br>
              <a:rPr lang="ar-IQ" sz="3100" b="1" i="1" dirty="0" smtClean="0">
                <a:latin typeface="Bodoni MT Condensed" pitchFamily="18" charset="0"/>
              </a:rPr>
            </a:br>
            <a:r>
              <a:rPr lang="en-US" sz="3100" b="1" i="1" dirty="0" smtClean="0">
                <a:latin typeface="Bodoni MT Condensed" pitchFamily="18" charset="0"/>
              </a:rPr>
              <a:t>Pathological </a:t>
            </a:r>
            <a:r>
              <a:rPr lang="en-US" sz="3100" b="1" i="1" dirty="0">
                <a:latin typeface="Bodoni MT Condensed" pitchFamily="18" charset="0"/>
              </a:rPr>
              <a:t>analysis  Department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ar-IQ" sz="3200" dirty="0" smtClean="0"/>
              <a:t/>
            </a:r>
            <a:br>
              <a:rPr lang="ar-IQ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b="1" i="1" dirty="0" smtClean="0"/>
              <a:t>                     </a:t>
            </a:r>
            <a:r>
              <a:rPr lang="en-US" sz="6000" b="1" i="1" dirty="0" smtClean="0"/>
              <a:t>Medical Laboratory</a:t>
            </a: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b="1" i="1" dirty="0" smtClean="0"/>
              <a:t>                 Instrument </a:t>
            </a:r>
            <a:r>
              <a:rPr lang="ar-IQ" sz="3200" dirty="0" smtClean="0"/>
              <a:t/>
            </a:r>
            <a:br>
              <a:rPr lang="ar-IQ" sz="3200" dirty="0" smtClean="0"/>
            </a:br>
            <a:r>
              <a:rPr lang="ar-IQ" sz="3200" dirty="0" smtClean="0"/>
              <a:t/>
            </a:r>
            <a:br>
              <a:rPr lang="ar-IQ" sz="3200" dirty="0" smtClean="0"/>
            </a:br>
            <a:r>
              <a:rPr lang="ar-IQ" sz="3200" dirty="0"/>
              <a:t/>
            </a:r>
            <a:br>
              <a:rPr lang="ar-IQ" sz="3200" dirty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>                       </a:t>
            </a:r>
            <a:r>
              <a:rPr lang="en-US" sz="3600" b="1" i="1" dirty="0" smtClean="0"/>
              <a:t/>
            </a:r>
            <a:br>
              <a:rPr lang="en-US" sz="3600" b="1" i="1" dirty="0" smtClean="0"/>
            </a:br>
            <a:r>
              <a:rPr lang="ar-IQ" sz="3600" b="1" dirty="0" smtClean="0"/>
              <a:t/>
            </a:r>
            <a:br>
              <a:rPr lang="ar-IQ" sz="3600" b="1" dirty="0" smtClean="0"/>
            </a:br>
            <a:r>
              <a:rPr lang="ar-IQ" sz="3600" b="1" dirty="0" smtClean="0"/>
              <a:t> </a:t>
            </a:r>
            <a:endParaRPr lang="ar-IQ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4857760"/>
            <a:ext cx="8643998" cy="114300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en-US" sz="4400" b="1" i="1" dirty="0" err="1" smtClean="0">
                <a:latin typeface="BrowalliaUPC" pitchFamily="34" charset="-34"/>
                <a:cs typeface="BrowalliaUPC" pitchFamily="34" charset="-34"/>
              </a:rPr>
              <a:t>Assist.prof</a:t>
            </a:r>
            <a:r>
              <a:rPr lang="en-US" sz="4400" b="1" i="1" dirty="0" smtClean="0">
                <a:latin typeface="BrowalliaUPC" pitchFamily="34" charset="-34"/>
                <a:cs typeface="BrowalliaUPC" pitchFamily="34" charset="-34"/>
              </a:rPr>
              <a:t>. : </a:t>
            </a:r>
            <a:r>
              <a:rPr lang="en-US" sz="4400" b="1" i="1" dirty="0" err="1" smtClean="0">
                <a:latin typeface="BrowalliaUPC" pitchFamily="34" charset="-34"/>
                <a:cs typeface="BrowalliaUPC" pitchFamily="34" charset="-34"/>
              </a:rPr>
              <a:t>Eman</a:t>
            </a:r>
            <a:r>
              <a:rPr lang="en-US" sz="4400" b="1" i="1" dirty="0" smtClean="0">
                <a:latin typeface="BrowalliaUPC" pitchFamily="34" charset="-34"/>
                <a:cs typeface="BrowalliaUPC" pitchFamily="34" charset="-34"/>
              </a:rPr>
              <a:t> Ismail </a:t>
            </a:r>
            <a:r>
              <a:rPr lang="en-US" sz="4400" b="1" i="1" dirty="0" err="1" smtClean="0">
                <a:latin typeface="BrowalliaUPC" pitchFamily="34" charset="-34"/>
                <a:cs typeface="BrowalliaUPC" pitchFamily="34" charset="-34"/>
              </a:rPr>
              <a:t>Momammed</a:t>
            </a:r>
            <a:r>
              <a:rPr lang="en-US" sz="6600" b="1" i="1" dirty="0" smtClean="0">
                <a:latin typeface="BrowalliaUPC" pitchFamily="34" charset="-34"/>
                <a:cs typeface="BrowalliaUPC" pitchFamily="34" charset="-34"/>
              </a:rPr>
              <a:t> </a:t>
            </a:r>
            <a:endParaRPr lang="ar-IQ" sz="6600" i="1" dirty="0">
              <a:latin typeface="BrowalliaUPC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"/>
          <p:cNvSpPr>
            <a:spLocks noChangeArrowheads="1"/>
          </p:cNvSpPr>
          <p:nvPr/>
        </p:nvSpPr>
        <p:spPr bwMode="auto">
          <a:xfrm>
            <a:off x="0" y="0"/>
            <a:ext cx="9501222" cy="789446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0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Note</a:t>
            </a:r>
            <a:r>
              <a:rPr kumimoji="0" lang="en-US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:</a:t>
            </a:r>
          </a:p>
          <a:p>
            <a:pPr marL="0" marR="0" lvl="0" indent="0" algn="l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human eye can separate dots ( 0.25 mm apart.)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IQ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-The light microscope can separate dots (0.25 micron apart.).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The electron microscope can separate dots less than angstrom </a:t>
            </a:r>
            <a:r>
              <a:rPr kumimoji="0" lang="en-US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stevegallik.org/sites/histologyolm.stevegallik.org/images/LightPath7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9" y="285729"/>
            <a:ext cx="6286544" cy="50006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rnd">
            <a:solidFill>
              <a:schemeClr val="tx1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2000232" y="5643578"/>
            <a:ext cx="4286280" cy="46166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Light path in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Microscope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"/>
            <a:ext cx="9143999" cy="8141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</a:rPr>
              <a:t>Lecture ( 2 ):</a:t>
            </a:r>
          </a:p>
          <a:p>
            <a:pPr lvl="0" algn="l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sz="3200" b="1" dirty="0" smtClean="0">
              <a:solidFill>
                <a:srgbClr val="FF0000"/>
              </a:solidFill>
              <a:latin typeface="Calibri" pitchFamily="34" charset="0"/>
              <a:ea typeface="Times New Roman" pitchFamily="18" charset="0"/>
            </a:endParaRPr>
          </a:p>
          <a:p>
            <a:pPr lvl="0" algn="l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sz="3200" b="1" dirty="0" smtClean="0">
              <a:solidFill>
                <a:srgbClr val="FF0000"/>
              </a:solidFill>
              <a:latin typeface="Calibri" pitchFamily="34" charset="0"/>
              <a:ea typeface="Times New Roman" pitchFamily="18" charset="0"/>
            </a:endParaRPr>
          </a:p>
          <a:p>
            <a:pPr lvl="0" algn="l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sz="3200" b="1" dirty="0" smtClean="0">
              <a:solidFill>
                <a:srgbClr val="FF0000"/>
              </a:solidFill>
              <a:latin typeface="Calibri" pitchFamily="34" charset="0"/>
              <a:ea typeface="Times New Roman" pitchFamily="18" charset="0"/>
            </a:endParaRPr>
          </a:p>
          <a:p>
            <a:pPr lvl="0" algn="l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sz="3200" b="1" dirty="0" smtClean="0">
              <a:solidFill>
                <a:srgbClr val="FF0000"/>
              </a:solidFill>
              <a:latin typeface="Calibri" pitchFamily="34" charset="0"/>
              <a:ea typeface="Times New Roman" pitchFamily="18" charset="0"/>
            </a:endParaRPr>
          </a:p>
          <a:p>
            <a:pPr lvl="0" algn="l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sz="3200" b="1" dirty="0" smtClean="0">
              <a:solidFill>
                <a:srgbClr val="FF0000"/>
              </a:solidFill>
              <a:latin typeface="Calibri" pitchFamily="34" charset="0"/>
              <a:ea typeface="Times New Roman" pitchFamily="18" charset="0"/>
            </a:endParaRPr>
          </a:p>
          <a:p>
            <a:pPr lvl="0" algn="l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sz="3200" b="1" dirty="0" smtClean="0">
              <a:solidFill>
                <a:srgbClr val="FF0000"/>
              </a:solidFill>
              <a:latin typeface="Calibri" pitchFamily="34" charset="0"/>
              <a:ea typeface="Times New Roman" pitchFamily="18" charset="0"/>
            </a:endParaRPr>
          </a:p>
          <a:p>
            <a:pPr lvl="0" algn="l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sz="3200" b="1" dirty="0" smtClean="0">
              <a:solidFill>
                <a:srgbClr val="FF0000"/>
              </a:solidFill>
              <a:latin typeface="Calibri" pitchFamily="34" charset="0"/>
              <a:ea typeface="Times New Roman" pitchFamily="18" charset="0"/>
            </a:endParaRPr>
          </a:p>
          <a:p>
            <a:pPr lvl="0" algn="l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sz="3200" b="1" dirty="0" smtClean="0">
              <a:solidFill>
                <a:srgbClr val="FF0000"/>
              </a:solidFill>
              <a:latin typeface="Calibri" pitchFamily="34" charset="0"/>
              <a:ea typeface="Times New Roman" pitchFamily="18" charset="0"/>
            </a:endParaRPr>
          </a:p>
          <a:p>
            <a:pPr lvl="0" algn="l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sz="3200" b="1" dirty="0" smtClean="0">
              <a:solidFill>
                <a:srgbClr val="FF0000"/>
              </a:solidFill>
              <a:latin typeface="Calibri" pitchFamily="34" charset="0"/>
              <a:ea typeface="Times New Roman" pitchFamily="18" charset="0"/>
            </a:endParaRPr>
          </a:p>
          <a:p>
            <a:pPr lvl="0" algn="l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</a:rPr>
              <a:t>  </a:t>
            </a:r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0"/>
            <a:ext cx="9144000" cy="704808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en-US" sz="3200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</a:rPr>
              <a:t>Lecture ( 2 ):  </a:t>
            </a: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Condenser of microscope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It is a lens that used to concentrate light from the illumination source that is in turn focused through the object and magnified by the objective lens .                  </a:t>
            </a:r>
          </a:p>
          <a:p>
            <a:pPr marL="0" marR="0" lvl="0" indent="0" algn="just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There are three types of condenser: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1-Abb </a:t>
            </a:r>
            <a:r>
              <a:rPr kumimoji="0" lang="en-US" sz="32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condenser:</a:t>
            </a: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It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has two controls :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Moves the </a:t>
            </a: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Abb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condenser closer to or further from                   the stage .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-The iris diaphragm ,which controls the diameter of the beam of light .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9865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 diaphragm: </a:t>
            </a:r>
            <a:r>
              <a:rPr lang="en-US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is a thin opaque structure with an opening ( aperture ) at its center .                                   </a:t>
            </a:r>
          </a:p>
          <a:p>
            <a:pPr algn="just"/>
            <a:r>
              <a:rPr lang="en-US" sz="3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Abb</a:t>
            </a:r>
            <a:r>
              <a:rPr lang="en-US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condensers are mainly vital for magnifications of above 400X . It is considered as the simplest type      </a:t>
            </a:r>
          </a:p>
          <a:p>
            <a:pPr algn="just"/>
            <a:endParaRPr lang="en-US" sz="3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/>
            <a:endParaRPr lang="en-US" sz="3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/>
            <a:endParaRPr lang="en-US" sz="3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/>
            <a:endParaRPr lang="en-US" sz="3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/>
            <a:endParaRPr lang="en-US" sz="3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/>
            <a:endParaRPr lang="en-US" sz="3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/>
            <a:endParaRPr lang="en-US" sz="3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/>
            <a:endParaRPr lang="en-US" sz="3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/>
            <a:endParaRPr lang="en-US" sz="3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/>
            <a:r>
              <a:rPr lang="en-US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</a:t>
            </a:r>
            <a:r>
              <a:rPr lang="en-US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ar-IQ" dirty="0"/>
          </a:p>
        </p:txBody>
      </p:sp>
      <p:pic>
        <p:nvPicPr>
          <p:cNvPr id="3" name="Picture 2" descr="Microscope condenser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357430"/>
            <a:ext cx="6715172" cy="42148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1928794" y="2357430"/>
            <a:ext cx="5429288" cy="28575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6" name="Rectangle 5"/>
          <p:cNvSpPr/>
          <p:nvPr/>
        </p:nvSpPr>
        <p:spPr>
          <a:xfrm>
            <a:off x="1142976" y="3286124"/>
            <a:ext cx="1428760" cy="71438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0"/>
            <a:ext cx="9144000" cy="698652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2-Aplanatic condenser: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It corrects for spherical aberration in the concentrated light path , spherical aberration is an optical effect observed in an optical device ( lens , mirror ) that occurs due to the increased refraction of light rays when they strike a lens or a reflection of light rays when they strike a mirror near its edge in comparison with those that strike nearer the center .</a:t>
            </a: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0" y="4000504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Plan lenses can reduce or eliminate spherical aberration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pherical aberatio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857628"/>
            <a:ext cx="7500990" cy="17049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 descr="نتيجة بحث الصور عن ‪types of condenser of microscope‬‏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571480"/>
            <a:ext cx="7786742" cy="2714644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3000364" y="5857892"/>
            <a:ext cx="2919543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b="1" i="1" dirty="0" smtClean="0"/>
              <a:t>Spherical aberration</a:t>
            </a:r>
            <a:endParaRPr lang="ar-IQ" sz="2400" dirty="0"/>
          </a:p>
        </p:txBody>
      </p:sp>
      <p:sp>
        <p:nvSpPr>
          <p:cNvPr id="5" name="Rectangle 4"/>
          <p:cNvSpPr/>
          <p:nvPr/>
        </p:nvSpPr>
        <p:spPr>
          <a:xfrm>
            <a:off x="3857620" y="3000372"/>
            <a:ext cx="1214446" cy="28575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0" y="0"/>
            <a:ext cx="9144000" cy="710963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3-Achromatic condenser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There are corrected for chromatic aberrations. Achromatic lens is a lens that is designed to limit the effects of chromatic and spherical aberration. Chromatic aberration is a type of distortion in which there is a failure of a lens to focus all colors to the same convergence point 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just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Chromatic aberration occurs due to the variation of refractive index with   wavelength for a lens material</a:t>
            </a:r>
          </a:p>
          <a:p>
            <a:pPr algn="just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/>
              <a:t> </a:t>
            </a:r>
          </a:p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 dirty="0" smtClean="0"/>
          </a:p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9865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US" sz="3200" dirty="0" smtClean="0"/>
              <a:t>This wavelength dependence results in slightly different focal lengths for different wavelengths of light. Compound lenses, called </a:t>
            </a:r>
            <a:r>
              <a:rPr lang="en-US" sz="3200" dirty="0" err="1" smtClean="0"/>
              <a:t>achromats</a:t>
            </a:r>
            <a:r>
              <a:rPr lang="en-US" sz="3200" dirty="0" smtClean="0"/>
              <a:t>, can reduce or eliminate chromatic aberration because the components are chosen such that the variation in refractive index as a function of wavelength cancels </a:t>
            </a:r>
            <a:r>
              <a:rPr lang="ar-IQ" sz="3200" dirty="0" smtClean="0"/>
              <a:t>  </a:t>
            </a:r>
            <a:r>
              <a:rPr lang="en-US" sz="3200" dirty="0" smtClean="0"/>
              <a:t>out.                                                                                         </a:t>
            </a:r>
          </a:p>
          <a:p>
            <a:pPr algn="just"/>
            <a:endParaRPr lang="en-US" sz="3200" dirty="0" smtClean="0"/>
          </a:p>
          <a:p>
            <a:pPr algn="just"/>
            <a:endParaRPr lang="en-US" sz="3200" dirty="0" smtClean="0"/>
          </a:p>
          <a:p>
            <a:pPr algn="just"/>
            <a:endParaRPr lang="en-US" sz="3200" dirty="0" smtClean="0"/>
          </a:p>
          <a:p>
            <a:pPr algn="just"/>
            <a:endParaRPr lang="en-US" sz="3200" dirty="0" smtClean="0"/>
          </a:p>
          <a:p>
            <a:pPr algn="just"/>
            <a:endParaRPr lang="en-US" sz="3200" dirty="0" smtClean="0"/>
          </a:p>
          <a:p>
            <a:pPr algn="just"/>
            <a:endParaRPr lang="en-US" sz="3200" dirty="0" smtClean="0"/>
          </a:p>
          <a:p>
            <a:pPr algn="just"/>
            <a:endParaRPr lang="ar-IQ" sz="3200" dirty="0"/>
          </a:p>
        </p:txBody>
      </p:sp>
      <p:pic>
        <p:nvPicPr>
          <p:cNvPr id="3" name="Picture 2" descr="Chromatic aberratio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3429000"/>
            <a:ext cx="7215238" cy="235745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1643042" y="6072206"/>
            <a:ext cx="72866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Chromatic aberration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>
            <a:spLocks noChangeArrowheads="1"/>
          </p:cNvSpPr>
          <p:nvPr/>
        </p:nvSpPr>
        <p:spPr bwMode="auto">
          <a:xfrm>
            <a:off x="0" y="0"/>
            <a:ext cx="9144000" cy="698652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+mj-cs"/>
              </a:rPr>
              <a:t>Numerical Aperture (N.A.):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+mj-cs"/>
            </a:endParaRPr>
          </a:p>
          <a:p>
            <a:pPr marL="0" marR="0" lvl="0" indent="0" algn="just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+mj-cs"/>
              </a:rPr>
              <a:t> 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This is a number that expresses the ability of a lens to resolve fine detail in an object being observed.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+mj-cs"/>
              </a:rPr>
              <a:t> 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 It is derived by a mathematical formula (</a:t>
            </a:r>
            <a:r>
              <a:rPr kumimoji="0" lang="en-US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n sine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θ ) and is related to the angular aperture of the lens and the index of refraction of the medium found between the lens and the specimen.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+mj-cs"/>
              </a:rPr>
              <a:t> 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 The physical size of the lens is important in determining the N.A. of the lens                                            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+mj-cs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                            NA = N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sin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 θ</a:t>
            </a: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3200" b="1" dirty="0" smtClean="0">
              <a:latin typeface="Times New Roman" pitchFamily="18" charset="0"/>
              <a:cs typeface="+mj-cs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+mj-cs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IQ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   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71096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latin typeface="Times New Roman" pitchFamily="18" charset="0"/>
                <a:ea typeface="Calibri" pitchFamily="34" charset="0"/>
                <a:cs typeface="+mj-cs"/>
              </a:rPr>
              <a:t>Where</a:t>
            </a:r>
            <a:r>
              <a:rPr lang="en-US" sz="3200" dirty="0" smtClean="0">
                <a:latin typeface="Times New Roman" pitchFamily="18" charset="0"/>
                <a:ea typeface="Calibri" pitchFamily="34" charset="0"/>
                <a:cs typeface="+mj-cs"/>
              </a:rPr>
              <a:t>: </a:t>
            </a:r>
            <a:endParaRPr lang="en-US" sz="3200" dirty="0" smtClean="0">
              <a:latin typeface="Arial" pitchFamily="34" charset="0"/>
              <a:cs typeface="+mj-cs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latin typeface="Times New Roman" pitchFamily="18" charset="0"/>
                <a:ea typeface="Calibri" pitchFamily="34" charset="0"/>
                <a:cs typeface="+mj-cs"/>
              </a:rPr>
              <a:t> </a:t>
            </a:r>
            <a:r>
              <a:rPr lang="en-US" sz="3200" b="1" dirty="0" smtClean="0">
                <a:latin typeface="Times New Roman" pitchFamily="18" charset="0"/>
                <a:ea typeface="Calibri" pitchFamily="34" charset="0"/>
                <a:cs typeface="+mj-cs"/>
              </a:rPr>
              <a:t>n</a:t>
            </a:r>
            <a:r>
              <a:rPr lang="en-US" sz="3200" dirty="0" smtClean="0">
                <a:latin typeface="Times New Roman" pitchFamily="18" charset="0"/>
                <a:ea typeface="Calibri" pitchFamily="34" charset="0"/>
                <a:cs typeface="+mj-cs"/>
              </a:rPr>
              <a:t> : is the index of refraction of the medium in which</a:t>
            </a: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latin typeface="Times New Roman" pitchFamily="18" charset="0"/>
                <a:ea typeface="Calibri" pitchFamily="34" charset="0"/>
                <a:cs typeface="+mj-cs"/>
              </a:rPr>
              <a:t>       the lens is working . </a:t>
            </a: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latin typeface="Times New Roman" pitchFamily="18" charset="0"/>
                <a:ea typeface="Calibri" pitchFamily="34" charset="0"/>
                <a:cs typeface="+mj-cs"/>
              </a:rPr>
              <a:t>      </a:t>
            </a:r>
            <a:r>
              <a:rPr lang="en-US" sz="2400" dirty="0" smtClean="0">
                <a:latin typeface="Times New Roman" pitchFamily="18" charset="0"/>
                <a:ea typeface="Calibri" pitchFamily="34" charset="0"/>
                <a:cs typeface="+mj-cs"/>
              </a:rPr>
              <a:t>(1.00 for air, 1.33 for pure water and 1.52 for    immersion oil )</a:t>
            </a:r>
            <a:endParaRPr lang="en-US" sz="2400" dirty="0" smtClean="0">
              <a:latin typeface="Arial" pitchFamily="34" charset="0"/>
              <a:cs typeface="+mj-cs"/>
            </a:endParaRPr>
          </a:p>
          <a:p>
            <a:r>
              <a:rPr lang="en-US" sz="3200" dirty="0" smtClean="0">
                <a:latin typeface="Times New Roman" pitchFamily="18" charset="0"/>
                <a:ea typeface="Calibri" pitchFamily="34" charset="0"/>
                <a:cs typeface="+mj-cs"/>
              </a:rPr>
              <a:t> </a:t>
            </a:r>
            <a:r>
              <a:rPr lang="en-US" sz="3200" b="1" dirty="0" smtClean="0">
                <a:latin typeface="Times New Roman" pitchFamily="18" charset="0"/>
                <a:ea typeface="Calibri" pitchFamily="34" charset="0"/>
                <a:cs typeface="+mj-cs"/>
              </a:rPr>
              <a:t>θ </a:t>
            </a:r>
            <a:r>
              <a:rPr lang="en-US" sz="3200" dirty="0" smtClean="0">
                <a:latin typeface="Times New Roman" pitchFamily="18" charset="0"/>
                <a:ea typeface="Calibri" pitchFamily="34" charset="0"/>
                <a:cs typeface="+mj-cs"/>
              </a:rPr>
              <a:t>:  is the maximal half-angle of the cone of light that can enter or exit the lens.                                        </a:t>
            </a:r>
          </a:p>
          <a:p>
            <a:endParaRPr lang="en-US" sz="3200" dirty="0" smtClean="0">
              <a:latin typeface="Times New Roman" pitchFamily="18" charset="0"/>
              <a:ea typeface="Calibri" pitchFamily="34" charset="0"/>
              <a:cs typeface="+mj-cs"/>
            </a:endParaRPr>
          </a:p>
          <a:p>
            <a:pPr algn="l"/>
            <a:r>
              <a:rPr lang="en-US" sz="3200" b="1" dirty="0" smtClean="0"/>
              <a:t> </a:t>
            </a:r>
            <a:r>
              <a:rPr lang="en-US" sz="3200" b="1" dirty="0" smtClean="0">
                <a:cs typeface="+mj-cs"/>
              </a:rPr>
              <a:t>Resolution power (Resolving) : </a:t>
            </a:r>
            <a:r>
              <a:rPr lang="en-US" sz="3200" dirty="0" smtClean="0">
                <a:cs typeface="+mj-cs"/>
              </a:rPr>
              <a:t>It is a capacity to distinguish two adjacent point depend on : </a:t>
            </a:r>
          </a:p>
          <a:p>
            <a:pPr algn="l"/>
            <a:r>
              <a:rPr lang="en-US" sz="3200" dirty="0" smtClean="0">
                <a:cs typeface="+mj-cs"/>
              </a:rPr>
              <a:t>1- numerical aperture of lens .</a:t>
            </a:r>
          </a:p>
          <a:p>
            <a:pPr algn="l"/>
            <a:r>
              <a:rPr lang="en-US" sz="3200" dirty="0" smtClean="0">
                <a:cs typeface="+mj-cs"/>
              </a:rPr>
              <a:t>2- wave length of used light </a:t>
            </a:r>
            <a:r>
              <a:rPr lang="en-US" sz="3200" dirty="0" smtClean="0"/>
              <a:t>.</a:t>
            </a:r>
          </a:p>
          <a:p>
            <a:pPr algn="l"/>
            <a:endParaRPr lang="en-US" sz="3200" dirty="0" smtClean="0">
              <a:latin typeface="Times New Roman" pitchFamily="18" charset="0"/>
              <a:ea typeface="Calibri" pitchFamily="34" charset="0"/>
            </a:endParaRPr>
          </a:p>
          <a:p>
            <a:pPr algn="l"/>
            <a:endParaRPr lang="en-US" dirty="0" smtClean="0">
              <a:latin typeface="Times New Roman" pitchFamily="18" charset="0"/>
              <a:ea typeface="Calibri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smtClean="0">
              <a:latin typeface="Times New Roman" pitchFamily="18" charset="0"/>
              <a:ea typeface="Calibri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smtClean="0">
              <a:latin typeface="Times New Roman" pitchFamily="18" charset="0"/>
              <a:ea typeface="Calibri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Times New Roman" pitchFamily="18" charset="0"/>
                <a:ea typeface="Calibri" pitchFamily="34" charset="0"/>
              </a:rPr>
              <a:t> </a:t>
            </a:r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368</TotalTime>
  <Words>474</Words>
  <Application>Microsoft Office PowerPoint</Application>
  <PresentationFormat>On-screen Show (4:3)</PresentationFormat>
  <Paragraphs>98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  Ministry of higher education and scientific research  Middle Technical University Baquba Technical Institute Pathological analysis  Department                        Medical Laboratory                  Instrument                              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Medical Laboratory  Instrument</dc:title>
  <dc:creator>الشارقة للحاسبات</dc:creator>
  <cp:lastModifiedBy>الشارقة للحاسبات</cp:lastModifiedBy>
  <cp:revision>54</cp:revision>
  <dcterms:created xsi:type="dcterms:W3CDTF">2018-01-28T09:59:26Z</dcterms:created>
  <dcterms:modified xsi:type="dcterms:W3CDTF">2018-09-25T14:14:36Z</dcterms:modified>
</cp:coreProperties>
</file>