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300" r:id="rId3"/>
    <p:sldId id="301" r:id="rId4"/>
    <p:sldId id="302" r:id="rId5"/>
    <p:sldId id="303" r:id="rId6"/>
    <p:sldId id="304" r:id="rId7"/>
    <p:sldId id="305" r:id="rId8"/>
    <p:sldId id="306" r:id="rId9"/>
    <p:sldId id="307" r:id="rId10"/>
    <p:sldId id="308" r:id="rId11"/>
    <p:sldId id="309" r:id="rId12"/>
    <p:sldId id="310" r:id="rId13"/>
    <p:sldId id="311" r:id="rId14"/>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6F4568-A2B7-451B-8D4B-905447AD8D5D}" type="datetimeFigureOut">
              <a:rPr lang="ar-IQ" smtClean="0"/>
              <a:pPr/>
              <a:t>15/01/1440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8095F6E-D637-43B5-831E-7E5BE69A38A1}"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B6F4568-A2B7-451B-8D4B-905447AD8D5D}" type="datetimeFigureOut">
              <a:rPr lang="ar-IQ" smtClean="0"/>
              <a:pPr/>
              <a:t>15/01/1440</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8095F6E-D637-43B5-831E-7E5BE69A38A1}"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style>
          <a:lnRef idx="1">
            <a:schemeClr val="accent2"/>
          </a:lnRef>
          <a:fillRef idx="2">
            <a:schemeClr val="accent2"/>
          </a:fillRef>
          <a:effectRef idx="1">
            <a:schemeClr val="accent2"/>
          </a:effectRef>
          <a:fontRef idx="minor">
            <a:schemeClr val="dk1"/>
          </a:fontRef>
        </p:style>
        <p:txBody>
          <a:bodyPr>
            <a:normAutofit fontScale="90000"/>
          </a:bodyPr>
          <a:lstStyle/>
          <a:p>
            <a:pPr algn="l"/>
            <a:r>
              <a:rPr lang="en-US" sz="3100" b="1" i="1" dirty="0" smtClean="0">
                <a:latin typeface="Bodoni MT Condensed" pitchFamily="18" charset="0"/>
                <a:cs typeface="+mn-cs"/>
              </a:rPr>
              <a:t/>
            </a:r>
            <a:br>
              <a:rPr lang="en-US" sz="3100" b="1" i="1" dirty="0" smtClean="0">
                <a:latin typeface="Bodoni MT Condensed" pitchFamily="18" charset="0"/>
                <a:cs typeface="+mn-cs"/>
              </a:rPr>
            </a:br>
            <a:r>
              <a:rPr lang="en-US" sz="3100" b="1" i="1" dirty="0">
                <a:latin typeface="Bodoni MT Condensed" pitchFamily="18" charset="0"/>
              </a:rPr>
              <a:t/>
            </a:r>
            <a:br>
              <a:rPr lang="en-US" sz="3100" b="1" i="1" dirty="0">
                <a:latin typeface="Bodoni MT Condensed" pitchFamily="18" charset="0"/>
              </a:rPr>
            </a:br>
            <a:r>
              <a:rPr lang="en-US" sz="3100" b="1" i="1" dirty="0" smtClean="0">
                <a:latin typeface="Bodoni MT Condensed" pitchFamily="18" charset="0"/>
                <a:cs typeface="+mn-cs"/>
              </a:rPr>
              <a:t>Ministry </a:t>
            </a:r>
            <a:r>
              <a:rPr lang="en-US" sz="3100" b="1" i="1" dirty="0">
                <a:latin typeface="Bodoni MT Condensed" pitchFamily="18" charset="0"/>
                <a:cs typeface="+mn-cs"/>
              </a:rPr>
              <a:t>of higher </a:t>
            </a:r>
            <a:r>
              <a:rPr lang="en-US" sz="3100" b="1" i="1" dirty="0" smtClean="0">
                <a:latin typeface="Bodoni MT Condensed" pitchFamily="18" charset="0"/>
                <a:cs typeface="+mn-cs"/>
              </a:rPr>
              <a:t>education </a:t>
            </a:r>
            <a:r>
              <a:rPr lang="en-US" sz="3100" b="1" i="1" dirty="0">
                <a:latin typeface="Bodoni MT Condensed" pitchFamily="18" charset="0"/>
                <a:cs typeface="+mn-cs"/>
              </a:rPr>
              <a:t>and scientific research </a:t>
            </a:r>
            <a:r>
              <a:rPr lang="en-US" sz="3100" b="1" i="1" dirty="0" smtClean="0">
                <a:latin typeface="Bodoni MT Condensed" pitchFamily="18" charset="0"/>
                <a:cs typeface="+mn-cs"/>
              </a:rPr>
              <a:t/>
            </a:r>
            <a:br>
              <a:rPr lang="en-US" sz="3100" b="1" i="1" dirty="0" smtClean="0">
                <a:latin typeface="Bodoni MT Condensed" pitchFamily="18" charset="0"/>
                <a:cs typeface="+mn-cs"/>
              </a:rPr>
            </a:br>
            <a:r>
              <a:rPr lang="en-US" sz="3100" b="1" i="1" dirty="0">
                <a:latin typeface="Bodoni MT Condensed" pitchFamily="18" charset="0"/>
              </a:rPr>
              <a:t>Middle Technical </a:t>
            </a:r>
            <a:r>
              <a:rPr lang="en-US" sz="3100" b="1" i="1" dirty="0" smtClean="0">
                <a:latin typeface="Bodoni MT Condensed" pitchFamily="18" charset="0"/>
              </a:rPr>
              <a:t>University</a:t>
            </a:r>
            <a:br>
              <a:rPr lang="en-US" sz="3100" b="1" i="1" dirty="0" smtClean="0">
                <a:latin typeface="Bodoni MT Condensed" pitchFamily="18" charset="0"/>
              </a:rPr>
            </a:br>
            <a:r>
              <a:rPr lang="en-US" sz="3100" b="1" i="1" dirty="0" err="1">
                <a:latin typeface="Bodoni MT Condensed" pitchFamily="18" charset="0"/>
              </a:rPr>
              <a:t>Baquba</a:t>
            </a:r>
            <a:r>
              <a:rPr lang="en-US" sz="3100" b="1" i="1" dirty="0">
                <a:latin typeface="Bodoni MT Condensed" pitchFamily="18" charset="0"/>
              </a:rPr>
              <a:t> Technical </a:t>
            </a:r>
            <a:r>
              <a:rPr lang="en-US" sz="3100" b="1" i="1" dirty="0" smtClean="0">
                <a:latin typeface="Bodoni MT Condensed" pitchFamily="18" charset="0"/>
              </a:rPr>
              <a:t>Institute</a:t>
            </a:r>
            <a:r>
              <a:rPr lang="ar-IQ" sz="3100" b="1" i="1" dirty="0" smtClean="0">
                <a:latin typeface="Bodoni MT Condensed" pitchFamily="18" charset="0"/>
              </a:rPr>
              <a:t/>
            </a:r>
            <a:br>
              <a:rPr lang="ar-IQ" sz="3100" b="1" i="1" dirty="0" smtClean="0">
                <a:latin typeface="Bodoni MT Condensed" pitchFamily="18" charset="0"/>
              </a:rPr>
            </a:br>
            <a:r>
              <a:rPr lang="en-US" sz="3100" b="1" i="1" dirty="0" smtClean="0">
                <a:latin typeface="Bodoni MT Condensed" pitchFamily="18" charset="0"/>
              </a:rPr>
              <a:t>Pathological </a:t>
            </a:r>
            <a:r>
              <a:rPr lang="en-US" sz="3100" b="1" i="1" dirty="0">
                <a:latin typeface="Bodoni MT Condensed" pitchFamily="18" charset="0"/>
              </a:rPr>
              <a:t>analysis  Department</a:t>
            </a:r>
            <a:r>
              <a:rPr lang="en-US" sz="3200" dirty="0"/>
              <a:t/>
            </a:r>
            <a:br>
              <a:rPr lang="en-US" sz="3200" dirty="0"/>
            </a:br>
            <a:r>
              <a:rPr lang="ar-IQ" sz="3200" dirty="0" smtClean="0"/>
              <a:t/>
            </a:r>
            <a:br>
              <a:rPr lang="ar-IQ" sz="3200" dirty="0" smtClean="0"/>
            </a:br>
            <a:r>
              <a:rPr lang="en-US" sz="3200" dirty="0" smtClean="0"/>
              <a:t/>
            </a:r>
            <a:br>
              <a:rPr lang="en-US" sz="3200" dirty="0" smtClean="0"/>
            </a:br>
            <a:r>
              <a:rPr lang="en-US" sz="3200" b="1" i="1" dirty="0" smtClean="0"/>
              <a:t>                     </a:t>
            </a:r>
            <a:r>
              <a:rPr lang="en-US" sz="6000" b="1" i="1" dirty="0" smtClean="0"/>
              <a:t>Medical Laboratory</a:t>
            </a:r>
            <a:r>
              <a:rPr lang="en-US" sz="6000" dirty="0" smtClean="0"/>
              <a:t/>
            </a:r>
            <a:br>
              <a:rPr lang="en-US" sz="6000" dirty="0" smtClean="0"/>
            </a:br>
            <a:r>
              <a:rPr lang="en-US" sz="6000" b="1" i="1" dirty="0" smtClean="0"/>
              <a:t>                 Instrument </a:t>
            </a:r>
            <a:r>
              <a:rPr lang="ar-IQ" sz="3200" dirty="0" smtClean="0"/>
              <a:t/>
            </a:r>
            <a:br>
              <a:rPr lang="ar-IQ" sz="3200" dirty="0" smtClean="0"/>
            </a:br>
            <a:r>
              <a:rPr lang="ar-IQ" sz="3200" dirty="0" smtClean="0"/>
              <a:t/>
            </a:r>
            <a:br>
              <a:rPr lang="ar-IQ" sz="3200" dirty="0" smtClean="0"/>
            </a:br>
            <a:r>
              <a:rPr lang="ar-IQ" sz="3200" dirty="0"/>
              <a:t/>
            </a:r>
            <a:br>
              <a:rPr lang="ar-IQ" sz="3200" dirty="0"/>
            </a:br>
            <a:r>
              <a:rPr lang="en-US" sz="3200" dirty="0"/>
              <a:t/>
            </a:r>
            <a:br>
              <a:rPr lang="en-US" sz="3200" dirty="0"/>
            </a:br>
            <a:r>
              <a:rPr lang="en-US" sz="3200" dirty="0" smtClean="0"/>
              <a:t>                       </a:t>
            </a:r>
            <a:r>
              <a:rPr lang="en-US" sz="3600" b="1" i="1" dirty="0" smtClean="0"/>
              <a:t/>
            </a:r>
            <a:br>
              <a:rPr lang="en-US" sz="3600" b="1" i="1" dirty="0" smtClean="0"/>
            </a:br>
            <a:r>
              <a:rPr lang="ar-IQ" sz="3600" b="1" dirty="0" smtClean="0"/>
              <a:t/>
            </a:r>
            <a:br>
              <a:rPr lang="ar-IQ" sz="3600" b="1" dirty="0" smtClean="0"/>
            </a:br>
            <a:r>
              <a:rPr lang="ar-IQ" sz="3600" b="1" dirty="0" smtClean="0"/>
              <a:t> </a:t>
            </a:r>
            <a:endParaRPr lang="ar-IQ" sz="3600" b="1" dirty="0"/>
          </a:p>
        </p:txBody>
      </p:sp>
      <p:sp>
        <p:nvSpPr>
          <p:cNvPr id="3" name="Content Placeholder 2"/>
          <p:cNvSpPr>
            <a:spLocks noGrp="1"/>
          </p:cNvSpPr>
          <p:nvPr>
            <p:ph idx="1"/>
          </p:nvPr>
        </p:nvSpPr>
        <p:spPr>
          <a:xfrm>
            <a:off x="214282" y="4857760"/>
            <a:ext cx="8643998" cy="1143008"/>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a:buNone/>
            </a:pPr>
            <a:r>
              <a:rPr lang="en-US" sz="4400" b="1" i="1" dirty="0" err="1" smtClean="0">
                <a:latin typeface="BrowalliaUPC" pitchFamily="34" charset="-34"/>
                <a:cs typeface="BrowalliaUPC" pitchFamily="34" charset="-34"/>
              </a:rPr>
              <a:t>Assist.prof</a:t>
            </a:r>
            <a:r>
              <a:rPr lang="en-US" sz="4400" b="1" i="1" dirty="0" smtClean="0">
                <a:latin typeface="BrowalliaUPC" pitchFamily="34" charset="-34"/>
                <a:cs typeface="BrowalliaUPC" pitchFamily="34" charset="-34"/>
              </a:rPr>
              <a:t>. : </a:t>
            </a:r>
            <a:r>
              <a:rPr lang="en-US" sz="4400" b="1" i="1" dirty="0" err="1" smtClean="0">
                <a:latin typeface="BrowalliaUPC" pitchFamily="34" charset="-34"/>
                <a:cs typeface="BrowalliaUPC" pitchFamily="34" charset="-34"/>
              </a:rPr>
              <a:t>Eman</a:t>
            </a:r>
            <a:r>
              <a:rPr lang="en-US" sz="4400" b="1" i="1" dirty="0" smtClean="0">
                <a:latin typeface="BrowalliaUPC" pitchFamily="34" charset="-34"/>
                <a:cs typeface="BrowalliaUPC" pitchFamily="34" charset="-34"/>
              </a:rPr>
              <a:t> Ismail </a:t>
            </a:r>
            <a:r>
              <a:rPr lang="en-US" sz="4400" b="1" i="1" dirty="0" err="1" smtClean="0">
                <a:latin typeface="BrowalliaUPC" pitchFamily="34" charset="-34"/>
                <a:cs typeface="BrowalliaUPC" pitchFamily="34" charset="-34"/>
              </a:rPr>
              <a:t>Momammed</a:t>
            </a:r>
            <a:r>
              <a:rPr lang="en-US" sz="6600" b="1" i="1" dirty="0" smtClean="0">
                <a:latin typeface="BrowalliaUPC" pitchFamily="34" charset="-34"/>
                <a:cs typeface="BrowalliaUPC" pitchFamily="34" charset="-34"/>
              </a:rPr>
              <a:t> </a:t>
            </a:r>
            <a:endParaRPr lang="ar-IQ" sz="6600" i="1" dirty="0">
              <a:latin typeface="BrowalliaUPC" pitchFamily="34" charset="-34"/>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9144000" cy="747897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lnSpc>
                <a:spcPct val="150000"/>
              </a:lnSpc>
            </a:pPr>
            <a:r>
              <a:rPr lang="en-US" sz="3200" dirty="0" smtClean="0"/>
              <a:t>D- </a:t>
            </a:r>
            <a:r>
              <a:rPr lang="en-US" sz="3200" b="1" dirty="0" smtClean="0"/>
              <a:t>Microbalance:</a:t>
            </a:r>
            <a:r>
              <a:rPr lang="en-US" sz="3200" dirty="0" smtClean="0"/>
              <a:t> This type of analytical balance is capable of measuring samples to at least (1) million parts of a gram. The more sensitive quartz crystal microbalance (QCM) measures mass by measuring the change in frequency of a piezoelectric quartz crystal                                                                                    </a:t>
            </a:r>
          </a:p>
          <a:p>
            <a:pPr algn="just">
              <a:lnSpc>
                <a:spcPct val="150000"/>
              </a:lnSpc>
            </a:pPr>
            <a:endParaRPr lang="en-US" sz="3200" dirty="0" smtClean="0"/>
          </a:p>
          <a:p>
            <a:pPr algn="just">
              <a:lnSpc>
                <a:spcPct val="150000"/>
              </a:lnSpc>
            </a:pPr>
            <a:endParaRPr lang="en-US" sz="3200" dirty="0" smtClean="0"/>
          </a:p>
          <a:p>
            <a:pPr algn="just">
              <a:lnSpc>
                <a:spcPct val="150000"/>
              </a:lnSpc>
            </a:pPr>
            <a:endParaRPr lang="en-US" sz="3200" dirty="0" smtClean="0"/>
          </a:p>
          <a:p>
            <a:pPr algn="just">
              <a:lnSpc>
                <a:spcPct val="150000"/>
              </a:lnSpc>
            </a:pPr>
            <a:r>
              <a:rPr lang="en-US" sz="3200" dirty="0" smtClean="0"/>
              <a:t>                                                                                  </a:t>
            </a:r>
            <a:endParaRPr lang="ar-IQ" sz="3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صورة ذات صلة"/>
          <p:cNvPicPr/>
          <p:nvPr/>
        </p:nvPicPr>
        <p:blipFill>
          <a:blip r:embed="rId2"/>
          <a:srcRect/>
          <a:stretch>
            <a:fillRect/>
          </a:stretch>
        </p:blipFill>
        <p:spPr bwMode="auto">
          <a:xfrm>
            <a:off x="428596" y="214290"/>
            <a:ext cx="8072494" cy="4557735"/>
          </a:xfrm>
          <a:prstGeom prst="rect">
            <a:avLst/>
          </a:prstGeom>
          <a:noFill/>
          <a:ln w="19050">
            <a:solidFill>
              <a:schemeClr val="tx1"/>
            </a:solidFill>
            <a:miter lim="800000"/>
            <a:headEnd/>
            <a:tailEnd/>
          </a:ln>
        </p:spPr>
      </p:pic>
      <p:sp>
        <p:nvSpPr>
          <p:cNvPr id="3" name="Rectangle 2"/>
          <p:cNvSpPr/>
          <p:nvPr/>
        </p:nvSpPr>
        <p:spPr>
          <a:xfrm>
            <a:off x="2857488" y="5357826"/>
            <a:ext cx="2269301"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2400" b="1" dirty="0" smtClean="0"/>
              <a:t>Microbalance</a:t>
            </a:r>
            <a:endParaRPr lang="ar-IQ"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ChangeArrowheads="1"/>
          </p:cNvSpPr>
          <p:nvPr/>
        </p:nvSpPr>
        <p:spPr bwMode="auto">
          <a:xfrm>
            <a:off x="0" y="0"/>
            <a:ext cx="9144000" cy="861774"/>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90488" algn="l"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Use and care of balances</a:t>
            </a:r>
            <a:r>
              <a:rPr kumimoji="0" lang="en-US" sz="16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90488"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681" name="AutoShape 1"/>
          <p:cNvSpPr>
            <a:spLocks noChangeArrowheads="1"/>
          </p:cNvSpPr>
          <p:nvPr/>
        </p:nvSpPr>
        <p:spPr bwMode="auto">
          <a:xfrm>
            <a:off x="2136775" y="2500313"/>
            <a:ext cx="3513138" cy="3476625"/>
          </a:xfrm>
          <a:custGeom>
            <a:avLst/>
            <a:gdLst/>
            <a:ahLst/>
            <a:cxnLst/>
            <a:rect l="0" t="0" r="r" b="b"/>
            <a:pathLst/>
          </a:custGeom>
          <a:noFill/>
          <a:ln w="9525">
            <a:noFill/>
            <a:round/>
            <a:headEnd/>
            <a:tailEnd/>
          </a:ln>
        </p:spPr>
        <p:txBody>
          <a:bodyPr vert="horz" wrap="square" lIns="0" tIns="0" rIns="0" bIns="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0" i="0" u="none" strike="noStrike" cap="none" normalizeH="0" baseline="0" smtClean="0">
              <a:ln>
                <a:noFill/>
              </a:ln>
              <a:solidFill>
                <a:schemeClr val="tx1"/>
              </a:solidFill>
              <a:effectLst/>
              <a:latin typeface="Arial" pitchFamily="34" charset="0"/>
              <a:cs typeface="Arial" pitchFamily="34" charset="0"/>
            </a:endParaRPr>
          </a:p>
        </p:txBody>
      </p:sp>
      <p:sp>
        <p:nvSpPr>
          <p:cNvPr id="71684" name="Rectangle 4"/>
          <p:cNvSpPr>
            <a:spLocks noChangeArrowheads="1"/>
          </p:cNvSpPr>
          <p:nvPr/>
        </p:nvSpPr>
        <p:spPr bwMode="auto">
          <a:xfrm>
            <a:off x="0" y="457200"/>
            <a:ext cx="9144000" cy="640080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90488" algn="l"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1-</a:t>
            </a:r>
            <a:r>
              <a:rPr kumimoji="0" lang="en-US" sz="3200" b="0" i="0" u="none" strike="noStrike" cap="none" normalizeH="0" dirty="0" smtClean="0">
                <a:ln>
                  <a:noFill/>
                </a:ln>
                <a:solidFill>
                  <a:srgbClr val="000000"/>
                </a:solidFill>
                <a:effectLst/>
                <a:latin typeface="Times New Roman" pitchFamily="18" charset="0"/>
                <a:ea typeface="Calibri" pitchFamily="34" charset="0"/>
                <a:cs typeface="Times New Roman" pitchFamily="18" charset="0"/>
              </a:rPr>
              <a:t> </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Read carefully the manufacturer</a:t>
            </a:r>
            <a:r>
              <a:rPr kumimoji="0" lang="en-US" sz="3200" b="0" i="0" u="none" strike="noStrike" cap="none" normalizeH="0" baseline="0" dirty="0" smtClean="0">
                <a:ln>
                  <a:noFill/>
                </a:ln>
                <a:solidFill>
                  <a:srgbClr val="000000"/>
                </a:solidFill>
                <a:effectLst/>
                <a:latin typeface="Calibri"/>
                <a:ea typeface="Calibri" pitchFamily="34" charset="0"/>
                <a:cs typeface="Times New Roman" pitchFamily="18" charset="0"/>
              </a:rPr>
              <a:t>’</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 instructions</a:t>
            </a:r>
          </a:p>
          <a:p>
            <a:pPr marL="0" marR="0" lvl="0" indent="90488" algn="l" defTabSz="914400" rtl="1" eaLnBrk="1" fontAlgn="base" latinLnBrk="0" hangingPunct="1">
              <a:lnSpc>
                <a:spcPct val="100000"/>
              </a:lnSpc>
              <a:spcBef>
                <a:spcPct val="0"/>
              </a:spcBef>
              <a:spcAft>
                <a:spcPct val="0"/>
              </a:spcAft>
              <a:buClrTx/>
              <a:buSzTx/>
              <a:buFontTx/>
              <a:buNone/>
              <a:tabLst/>
            </a:pPr>
            <a:r>
              <a:rPr lang="en-US" sz="3200" dirty="0" smtClean="0">
                <a:solidFill>
                  <a:srgbClr val="000000"/>
                </a:solidFill>
                <a:latin typeface="Times New Roman" pitchFamily="18" charset="0"/>
                <a:ea typeface="Calibri" pitchFamily="34" charset="0"/>
                <a:cs typeface="Times New Roman" pitchFamily="18" charset="0"/>
              </a:rPr>
              <a:t>2- </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Always handle a balance with care.  </a:t>
            </a:r>
            <a:r>
              <a:rPr kumimoji="0" lang="en-US" sz="3200" b="0" i="0" u="none" strike="noStrike" cap="none" normalizeH="0" dirty="0" smtClean="0">
                <a:ln>
                  <a:noFill/>
                </a:ln>
                <a:solidFill>
                  <a:srgbClr val="000000"/>
                </a:solidFill>
                <a:effectLst/>
                <a:latin typeface="Arial" pitchFamily="34" charset="0"/>
                <a:ea typeface="Calibri" pitchFamily="34" charset="0"/>
                <a:cs typeface="Arial" pitchFamily="34" charset="0"/>
              </a:rPr>
              <a:t>        </a:t>
            </a:r>
            <a:r>
              <a:rPr kumimoji="0" lang="ar-IQ"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ar-IQ"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3200" b="0" i="0" u="none" strike="noStrike" cap="none" normalizeH="0" dirty="0" smtClean="0">
                <a:ln>
                  <a:noFill/>
                </a:ln>
                <a:solidFill>
                  <a:srgbClr val="000000"/>
                </a:solidFill>
                <a:effectLst/>
                <a:latin typeface="Times New Roman" pitchFamily="18" charset="0"/>
                <a:ea typeface="Calibri" pitchFamily="34" charset="0"/>
                <a:cs typeface="Times New Roman" pitchFamily="18" charset="0"/>
              </a:rPr>
              <a:t>      3-</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Before starting to weigh, zero the balance as</a:t>
            </a:r>
          </a:p>
          <a:p>
            <a:pPr marL="0" marR="0" lvl="0" indent="90488" algn="l" defTabSz="914400" rtl="1" eaLnBrk="0" fontAlgn="base" latinLnBrk="0" hangingPunct="0">
              <a:lnSpc>
                <a:spcPct val="100000"/>
              </a:lnSpc>
              <a:spcBef>
                <a:spcPct val="0"/>
              </a:spcBef>
              <a:spcAft>
                <a:spcPct val="0"/>
              </a:spcAft>
              <a:buClrTx/>
              <a:buSzTx/>
              <a:buFontTx/>
              <a:buNone/>
              <a:tabLst/>
            </a:pPr>
            <a:r>
              <a:rPr lang="en-US" sz="3200" dirty="0" smtClean="0">
                <a:solidFill>
                  <a:srgbClr val="000000"/>
                </a:solidFill>
                <a:latin typeface="Times New Roman" pitchFamily="18" charset="0"/>
                <a:ea typeface="Calibri" pitchFamily="34" charset="0"/>
                <a:cs typeface="Times New Roman" pitchFamily="18" charset="0"/>
              </a:rPr>
              <a:t>     </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directed by the  manufacturer.  If  using  a  beam </a:t>
            </a:r>
          </a:p>
          <a:p>
            <a:pPr marL="0" marR="0" lvl="0" indent="90488" algn="l" defTabSz="914400" rtl="1" eaLnBrk="0" fontAlgn="base" latinLnBrk="0" hangingPunct="0">
              <a:lnSpc>
                <a:spcPct val="100000"/>
              </a:lnSpc>
              <a:spcBef>
                <a:spcPct val="0"/>
              </a:spcBef>
              <a:spcAft>
                <a:spcPct val="0"/>
              </a:spcAft>
              <a:buClrTx/>
              <a:buSzTx/>
              <a:buFontTx/>
              <a:buNone/>
              <a:tabLst/>
            </a:pPr>
            <a:r>
              <a:rPr lang="en-US" sz="3200" dirty="0" smtClean="0">
                <a:solidFill>
                  <a:srgbClr val="000000"/>
                </a:solidFill>
                <a:latin typeface="Times New Roman" pitchFamily="18" charset="0"/>
                <a:ea typeface="Calibri" pitchFamily="34" charset="0"/>
                <a:cs typeface="Times New Roman" pitchFamily="18" charset="0"/>
              </a:rPr>
              <a:t>    </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balance,  check  the position of the beam.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90488" algn="l" defTabSz="914400" rtl="1" eaLnBrk="0" fontAlgn="base" latinLnBrk="0" hangingPunct="0">
              <a:lnSpc>
                <a:spcPct val="100000"/>
              </a:lnSpc>
              <a:spcBef>
                <a:spcPct val="0"/>
              </a:spcBef>
              <a:spcAft>
                <a:spcPct val="0"/>
              </a:spcAft>
              <a:buClrTx/>
              <a:buSzTx/>
              <a:buFontTx/>
              <a:buNone/>
              <a:tabLst/>
            </a:pPr>
            <a:r>
              <a:rPr lang="en-US" sz="3200" dirty="0" smtClean="0">
                <a:solidFill>
                  <a:srgbClr val="000000"/>
                </a:solidFill>
                <a:latin typeface="Times New Roman" pitchFamily="18" charset="0"/>
                <a:ea typeface="Calibri" pitchFamily="34" charset="0"/>
                <a:cs typeface="Times New Roman" pitchFamily="18" charset="0"/>
              </a:rPr>
              <a:t>      4- </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Weight the chemicals at room temperature in a</a:t>
            </a:r>
          </a:p>
          <a:p>
            <a:pPr marL="0" marR="0" lvl="0" indent="90488" algn="l" defTabSz="914400" rtl="1" eaLnBrk="0" fontAlgn="base" latinLnBrk="0" hangingPunct="0">
              <a:lnSpc>
                <a:spcPct val="100000"/>
              </a:lnSpc>
              <a:spcBef>
                <a:spcPct val="0"/>
              </a:spcBef>
              <a:spcAft>
                <a:spcPct val="0"/>
              </a:spcAft>
              <a:buClrTx/>
              <a:buSzTx/>
              <a:buFontTx/>
              <a:buNone/>
              <a:tabLst/>
            </a:pPr>
            <a:r>
              <a:rPr lang="en-US" sz="3200" dirty="0" smtClean="0">
                <a:solidFill>
                  <a:srgbClr val="000000"/>
                </a:solidFill>
                <a:latin typeface="Times New Roman" pitchFamily="18" charset="0"/>
                <a:ea typeface="Calibri" pitchFamily="34" charset="0"/>
                <a:cs typeface="Times New Roman" pitchFamily="18" charset="0"/>
              </a:rPr>
              <a:t>        </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weighing scoop  or  small  beaker.  Never  put</a:t>
            </a:r>
          </a:p>
          <a:p>
            <a:pPr marL="0" marR="0" lvl="0" indent="90488" algn="l" defTabSz="914400" rtl="1" eaLnBrk="0" fontAlgn="base" latinLnBrk="0" hangingPunct="0">
              <a:lnSpc>
                <a:spcPct val="100000"/>
              </a:lnSpc>
              <a:spcBef>
                <a:spcPct val="0"/>
              </a:spcBef>
              <a:spcAft>
                <a:spcPct val="0"/>
              </a:spcAft>
              <a:buClrTx/>
              <a:buSzTx/>
              <a:buFontTx/>
              <a:buNone/>
              <a:tabLst/>
            </a:pPr>
            <a:r>
              <a:rPr lang="en-US" sz="3200" dirty="0" smtClean="0">
                <a:solidFill>
                  <a:srgbClr val="000000"/>
                </a:solidFill>
                <a:latin typeface="Times New Roman" pitchFamily="18" charset="0"/>
                <a:ea typeface="Calibri" pitchFamily="34" charset="0"/>
                <a:cs typeface="Times New Roman" pitchFamily="18" charset="0"/>
              </a:rPr>
              <a:t>       </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the chemicals  directly  on the balance pan.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90488" algn="l" defTabSz="914400" rtl="1" eaLnBrk="0" fontAlgn="base" latinLnBrk="0" hangingPunct="0">
              <a:lnSpc>
                <a:spcPct val="100000"/>
              </a:lnSpc>
              <a:spcBef>
                <a:spcPct val="0"/>
              </a:spcBef>
              <a:spcAft>
                <a:spcPct val="0"/>
              </a:spcAft>
              <a:buClrTx/>
              <a:buSzTx/>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5-When   adding   or   removing   a   chemical,</a:t>
            </a:r>
          </a:p>
          <a:p>
            <a:pPr marL="0" marR="0" lvl="0" indent="90488" algn="l" defTabSz="914400" rtl="1" eaLnBrk="0" fontAlgn="base" latinLnBrk="0" hangingPunct="0">
              <a:lnSpc>
                <a:spcPct val="100000"/>
              </a:lnSpc>
              <a:spcBef>
                <a:spcPct val="0"/>
              </a:spcBef>
              <a:spcAft>
                <a:spcPct val="0"/>
              </a:spcAft>
              <a:buClrTx/>
              <a:buSzTx/>
              <a:tabLst/>
            </a:pPr>
            <a:r>
              <a:rPr lang="en-US" sz="3200" dirty="0" smtClean="0">
                <a:solidFill>
                  <a:srgbClr val="000000"/>
                </a:solidFill>
                <a:latin typeface="Times New Roman" pitchFamily="18" charset="0"/>
                <a:ea typeface="Calibri" pitchFamily="34" charset="0"/>
                <a:cs typeface="Times New Roman" pitchFamily="18" charset="0"/>
              </a:rPr>
              <a:t>      </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remove   the   container to avoid spilling any</a:t>
            </a:r>
          </a:p>
          <a:p>
            <a:pPr marL="0" marR="0" lvl="0" indent="90488" algn="l" defTabSz="914400" rtl="1" eaLnBrk="0" fontAlgn="base" latinLnBrk="0" hangingPunct="0">
              <a:lnSpc>
                <a:spcPct val="100000"/>
              </a:lnSpc>
              <a:spcBef>
                <a:spcPct val="0"/>
              </a:spcBef>
              <a:spcAft>
                <a:spcPct val="0"/>
              </a:spcAft>
              <a:buClrTx/>
              <a:buSzTx/>
              <a:tabLst/>
            </a:pPr>
            <a:r>
              <a:rPr lang="en-US" sz="3200" dirty="0" smtClean="0">
                <a:solidFill>
                  <a:srgbClr val="000000"/>
                </a:solidFill>
                <a:latin typeface="Times New Roman" pitchFamily="18" charset="0"/>
                <a:ea typeface="Calibri" pitchFamily="34" charset="0"/>
                <a:cs typeface="Times New Roman" pitchFamily="18" charset="0"/>
              </a:rPr>
              <a:t>        </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chemical on the balance.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85794"/>
            <a:ext cx="9144000" cy="609397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indent="90488" algn="l" eaLnBrk="0" fontAlgn="base" hangingPunct="0">
              <a:lnSpc>
                <a:spcPct val="150000"/>
              </a:lnSpc>
              <a:spcBef>
                <a:spcPct val="0"/>
              </a:spcBef>
              <a:spcAft>
                <a:spcPct val="0"/>
              </a:spcAft>
            </a:pPr>
            <a:r>
              <a:rPr lang="en-US" sz="3200" dirty="0" smtClean="0">
                <a:solidFill>
                  <a:srgbClr val="000000"/>
                </a:solidFill>
                <a:latin typeface="Times New Roman" pitchFamily="18" charset="0"/>
                <a:ea typeface="Calibri" pitchFamily="34" charset="0"/>
                <a:cs typeface="+mj-cs"/>
              </a:rPr>
              <a:t>    6- Use  small  brush  to  remove  any  chemical</a:t>
            </a:r>
          </a:p>
          <a:p>
            <a:pPr lvl="0" indent="90488" algn="l" eaLnBrk="0" fontAlgn="base" hangingPunct="0">
              <a:lnSpc>
                <a:spcPct val="150000"/>
              </a:lnSpc>
              <a:spcBef>
                <a:spcPct val="0"/>
              </a:spcBef>
              <a:spcAft>
                <a:spcPct val="0"/>
              </a:spcAft>
            </a:pPr>
            <a:r>
              <a:rPr lang="en-US" sz="3200" dirty="0" smtClean="0">
                <a:solidFill>
                  <a:srgbClr val="000000"/>
                </a:solidFill>
                <a:latin typeface="Times New Roman" pitchFamily="18" charset="0"/>
                <a:ea typeface="Calibri" pitchFamily="34" charset="0"/>
                <a:cs typeface="+mj-cs"/>
              </a:rPr>
              <a:t>   which  may have been spilt on the balance. </a:t>
            </a:r>
            <a:r>
              <a:rPr lang="ar-IQ" sz="3200" dirty="0" smtClean="0">
                <a:solidFill>
                  <a:srgbClr val="000000"/>
                </a:solidFill>
                <a:latin typeface="Times New Roman" pitchFamily="18" charset="0"/>
                <a:ea typeface="Calibri" pitchFamily="34" charset="0"/>
                <a:cs typeface="+mj-cs"/>
              </a:rPr>
              <a:t>  </a:t>
            </a:r>
            <a:r>
              <a:rPr lang="en-US" sz="3200" dirty="0" smtClean="0">
                <a:solidFill>
                  <a:srgbClr val="000000"/>
                </a:solidFill>
                <a:latin typeface="Times New Roman" pitchFamily="18" charset="0"/>
                <a:ea typeface="Calibri" pitchFamily="34" charset="0"/>
                <a:cs typeface="+mj-cs"/>
              </a:rPr>
              <a:t>     </a:t>
            </a:r>
            <a:endParaRPr lang="en-US" sz="3200" dirty="0" smtClean="0">
              <a:latin typeface="Arial" pitchFamily="34" charset="0"/>
              <a:cs typeface="+mj-cs"/>
            </a:endParaRPr>
          </a:p>
          <a:p>
            <a:pPr lvl="0" indent="90488" algn="l" eaLnBrk="0" fontAlgn="base" hangingPunct="0">
              <a:lnSpc>
                <a:spcPct val="150000"/>
              </a:lnSpc>
              <a:spcBef>
                <a:spcPct val="0"/>
              </a:spcBef>
              <a:spcAft>
                <a:spcPct val="0"/>
              </a:spcAft>
            </a:pPr>
            <a:r>
              <a:rPr lang="en-US" sz="3200" dirty="0" smtClean="0">
                <a:solidFill>
                  <a:srgbClr val="000000"/>
                </a:solidFill>
                <a:latin typeface="Times New Roman" pitchFamily="18" charset="0"/>
                <a:ea typeface="Calibri" pitchFamily="34" charset="0"/>
                <a:cs typeface="+mj-cs"/>
              </a:rPr>
              <a:t>     7-Silica  gel  should  be  kept inside the analytical</a:t>
            </a:r>
          </a:p>
          <a:p>
            <a:pPr lvl="0" indent="90488" algn="l" eaLnBrk="0" fontAlgn="base" hangingPunct="0">
              <a:lnSpc>
                <a:spcPct val="150000"/>
              </a:lnSpc>
              <a:spcBef>
                <a:spcPct val="0"/>
              </a:spcBef>
              <a:spcAft>
                <a:spcPct val="0"/>
              </a:spcAft>
            </a:pPr>
            <a:r>
              <a:rPr lang="en-US" sz="3200" dirty="0" smtClean="0">
                <a:solidFill>
                  <a:srgbClr val="000000"/>
                </a:solidFill>
                <a:latin typeface="Times New Roman" pitchFamily="18" charset="0"/>
                <a:ea typeface="Calibri" pitchFamily="34" charset="0"/>
                <a:cs typeface="+mj-cs"/>
              </a:rPr>
              <a:t>         balance case to remove any moisture present in</a:t>
            </a:r>
          </a:p>
          <a:p>
            <a:pPr lvl="0" indent="90488" algn="l" eaLnBrk="0" fontAlgn="base" hangingPunct="0">
              <a:lnSpc>
                <a:spcPct val="150000"/>
              </a:lnSpc>
              <a:spcBef>
                <a:spcPct val="0"/>
              </a:spcBef>
              <a:spcAft>
                <a:spcPct val="0"/>
              </a:spcAft>
            </a:pPr>
            <a:r>
              <a:rPr lang="en-US" sz="3200" dirty="0" smtClean="0">
                <a:solidFill>
                  <a:srgbClr val="000000"/>
                </a:solidFill>
                <a:latin typeface="Times New Roman" pitchFamily="18" charset="0"/>
                <a:ea typeface="Calibri" pitchFamily="34" charset="0"/>
                <a:cs typeface="+mj-cs"/>
              </a:rPr>
              <a:t>   the atmosphere.       </a:t>
            </a:r>
            <a:r>
              <a:rPr lang="ar-IQ" sz="3200" dirty="0" smtClean="0">
                <a:solidFill>
                  <a:srgbClr val="000000"/>
                </a:solidFill>
                <a:latin typeface="Times New Roman" pitchFamily="18" charset="0"/>
                <a:ea typeface="Calibri" pitchFamily="34" charset="0"/>
                <a:cs typeface="+mj-cs"/>
              </a:rPr>
              <a:t>  </a:t>
            </a:r>
            <a:r>
              <a:rPr lang="en-US" sz="3200" dirty="0" smtClean="0">
                <a:solidFill>
                  <a:srgbClr val="000000"/>
                </a:solidFill>
                <a:latin typeface="Times New Roman" pitchFamily="18" charset="0"/>
                <a:ea typeface="Calibri" pitchFamily="34" charset="0"/>
                <a:cs typeface="+mj-cs"/>
              </a:rPr>
              <a:t>    </a:t>
            </a:r>
            <a:endParaRPr lang="en-US" sz="3200" dirty="0" smtClean="0">
              <a:latin typeface="Arial" pitchFamily="34" charset="0"/>
              <a:cs typeface="+mj-cs"/>
            </a:endParaRPr>
          </a:p>
          <a:p>
            <a:pPr lvl="0" indent="90488" algn="l" eaLnBrk="0" fontAlgn="base" hangingPunct="0">
              <a:lnSpc>
                <a:spcPct val="150000"/>
              </a:lnSpc>
              <a:spcBef>
                <a:spcPct val="0"/>
              </a:spcBef>
              <a:spcAft>
                <a:spcPct val="0"/>
              </a:spcAft>
            </a:pPr>
            <a:r>
              <a:rPr lang="en-US" sz="3200" dirty="0" smtClean="0">
                <a:solidFill>
                  <a:srgbClr val="000000"/>
                </a:solidFill>
                <a:latin typeface="Times New Roman" pitchFamily="18" charset="0"/>
                <a:ea typeface="Calibri" pitchFamily="34" charset="0"/>
                <a:cs typeface="+mj-cs"/>
              </a:rPr>
              <a:t>      8-Keep the balance clean, being  careful not to let</a:t>
            </a:r>
          </a:p>
          <a:p>
            <a:pPr lvl="0" indent="90488" algn="l" eaLnBrk="0" fontAlgn="base" hangingPunct="0">
              <a:lnSpc>
                <a:spcPct val="150000"/>
              </a:lnSpc>
              <a:spcBef>
                <a:spcPct val="0"/>
              </a:spcBef>
              <a:spcAft>
                <a:spcPct val="0"/>
              </a:spcAft>
            </a:pPr>
            <a:r>
              <a:rPr lang="en-US" sz="3200" dirty="0" smtClean="0">
                <a:solidFill>
                  <a:srgbClr val="000000"/>
                </a:solidFill>
                <a:latin typeface="Times New Roman" pitchFamily="18" charset="0"/>
                <a:ea typeface="Calibri" pitchFamily="34" charset="0"/>
                <a:cs typeface="+mj-cs"/>
              </a:rPr>
              <a:t>        dirt accumulate near the pivots and bearings</a:t>
            </a:r>
            <a:r>
              <a:rPr lang="en-US" dirty="0" smtClean="0">
                <a:solidFill>
                  <a:srgbClr val="000000"/>
                </a:solidFill>
                <a:latin typeface="Times New Roman" pitchFamily="18" charset="0"/>
                <a:ea typeface="Calibri" pitchFamily="34" charset="0"/>
                <a:cs typeface="Times New Roman" pitchFamily="18" charset="0"/>
              </a:rPr>
              <a:t>.</a:t>
            </a:r>
          </a:p>
          <a:p>
            <a:pPr lvl="0" indent="90488" algn="l" eaLnBrk="0" fontAlgn="base" hangingPunct="0">
              <a:lnSpc>
                <a:spcPct val="150000"/>
              </a:lnSpc>
              <a:spcBef>
                <a:spcPct val="0"/>
              </a:spcBef>
              <a:spcAft>
                <a:spcPct val="0"/>
              </a:spcAft>
            </a:pPr>
            <a:endParaRPr lang="en-US" dirty="0" smtClean="0">
              <a:solidFill>
                <a:srgbClr val="000000"/>
              </a:solidFill>
              <a:latin typeface="Times New Roman" pitchFamily="18" charset="0"/>
              <a:cs typeface="Times New Roman" pitchFamily="18" charset="0"/>
            </a:endParaRPr>
          </a:p>
          <a:p>
            <a:pPr lvl="0" indent="90488" algn="l" eaLnBrk="0" fontAlgn="base" hangingPunct="0">
              <a:lnSpc>
                <a:spcPct val="150000"/>
              </a:lnSpc>
              <a:spcBef>
                <a:spcPct val="0"/>
              </a:spcBef>
              <a:spcAft>
                <a:spcPct val="0"/>
              </a:spcAft>
            </a:pPr>
            <a:endParaRPr lang="ar-IQ" dirty="0"/>
          </a:p>
        </p:txBody>
      </p:sp>
      <p:sp>
        <p:nvSpPr>
          <p:cNvPr id="3" name="Rectangle 2"/>
          <p:cNvSpPr/>
          <p:nvPr/>
        </p:nvSpPr>
        <p:spPr>
          <a:xfrm>
            <a:off x="0" y="0"/>
            <a:ext cx="9144000" cy="1077218"/>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indent="90488" algn="l" fontAlgn="base">
              <a:spcBef>
                <a:spcPct val="0"/>
              </a:spcBef>
              <a:spcAft>
                <a:spcPct val="0"/>
              </a:spcAft>
            </a:pPr>
            <a:r>
              <a:rPr lang="en-US" sz="3200" b="1" dirty="0" smtClean="0">
                <a:solidFill>
                  <a:srgbClr val="FF0000"/>
                </a:solidFill>
                <a:latin typeface="Times New Roman" pitchFamily="18" charset="0"/>
                <a:ea typeface="Calibri" pitchFamily="34" charset="0"/>
                <a:cs typeface="Times New Roman" pitchFamily="18" charset="0"/>
              </a:rPr>
              <a:t>Use and care of balances:</a:t>
            </a:r>
          </a:p>
          <a:p>
            <a:pPr lvl="0" indent="90488" algn="l" fontAlgn="base">
              <a:spcBef>
                <a:spcPct val="0"/>
              </a:spcBef>
              <a:spcAft>
                <a:spcPct val="0"/>
              </a:spcAft>
            </a:pPr>
            <a:r>
              <a:rPr lang="en-US" sz="3200" b="1" dirty="0" smtClean="0">
                <a:solidFill>
                  <a:srgbClr val="FF0000"/>
                </a:solidFill>
                <a:latin typeface="Times New Roman" pitchFamily="18" charset="0"/>
                <a:ea typeface="Calibri" pitchFamily="34" charset="0"/>
                <a:cs typeface="Times New Roman" pitchFamily="18" charset="0"/>
              </a:rPr>
              <a:t> </a:t>
            </a:r>
            <a:r>
              <a:rPr lang="en-US" sz="3200" dirty="0" smtClean="0">
                <a:solidFill>
                  <a:srgbClr val="000000"/>
                </a:solidFill>
                <a:latin typeface="Times New Roman" pitchFamily="18" charset="0"/>
                <a:ea typeface="Calibri" pitchFamily="34" charset="0"/>
                <a:cs typeface="Times New Roman" pitchFamily="18" charset="0"/>
              </a:rPr>
              <a:t>   </a:t>
            </a:r>
            <a:endParaRPr lang="en-US" sz="3200" dirty="0" smtClean="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30931" y="3244334"/>
            <a:ext cx="237565" cy="369332"/>
          </a:xfrm>
          <a:prstGeom prst="rect">
            <a:avLst/>
          </a:prstGeom>
        </p:spPr>
        <p:txBody>
          <a:bodyPr wrap="none">
            <a:spAutoFit/>
          </a:bodyPr>
          <a:lstStyle/>
          <a:p>
            <a:pPr algn="l" fontAlgn="base">
              <a:spcBef>
                <a:spcPct val="0"/>
              </a:spcBef>
              <a:spcAft>
                <a:spcPct val="0"/>
              </a:spcAft>
              <a:tabLst>
                <a:tab pos="2309813" algn="l"/>
              </a:tabLst>
            </a:pPr>
            <a:r>
              <a:rPr lang="en-US" b="1" dirty="0" smtClean="0">
                <a:solidFill>
                  <a:srgbClr val="FF0000"/>
                </a:solidFill>
                <a:latin typeface="Calibri" pitchFamily="34" charset="0"/>
                <a:ea typeface="Times New Roman" pitchFamily="18" charset="0"/>
              </a:rPr>
              <a:t> </a:t>
            </a:r>
          </a:p>
        </p:txBody>
      </p:sp>
      <p:sp>
        <p:nvSpPr>
          <p:cNvPr id="3" name="Rectangle 2"/>
          <p:cNvSpPr/>
          <p:nvPr/>
        </p:nvSpPr>
        <p:spPr>
          <a:xfrm>
            <a:off x="0" y="0"/>
            <a:ext cx="5215419" cy="4401205"/>
          </a:xfrm>
          <a:prstGeom prst="rect">
            <a:avLst/>
          </a:prstGeom>
        </p:spPr>
        <p:txBody>
          <a:bodyPr wrap="square">
            <a:spAutoFit/>
          </a:bodyPr>
          <a:lstStyle/>
          <a:p>
            <a:pPr algn="l"/>
            <a:r>
              <a:rPr lang="en-US" sz="2800" b="1" dirty="0" smtClean="0">
                <a:solidFill>
                  <a:srgbClr val="FF0000"/>
                </a:solidFill>
                <a:latin typeface="Calibri" pitchFamily="34" charset="0"/>
                <a:ea typeface="Times New Roman" pitchFamily="18" charset="0"/>
                <a:cs typeface="+mj-cs"/>
              </a:rPr>
              <a:t>Lecture ( 4 ):</a:t>
            </a:r>
          </a:p>
          <a:p>
            <a:pPr algn="l"/>
            <a:r>
              <a:rPr lang="en-US" sz="2800" b="1" dirty="0" smtClean="0">
                <a:solidFill>
                  <a:srgbClr val="FF0000"/>
                </a:solidFill>
                <a:latin typeface="Calibri" pitchFamily="34" charset="0"/>
                <a:ea typeface="Times New Roman" pitchFamily="18" charset="0"/>
                <a:cs typeface="+mj-cs"/>
              </a:rPr>
              <a:t> </a:t>
            </a:r>
          </a:p>
          <a:p>
            <a:pPr algn="l"/>
            <a:endParaRPr lang="en-US" sz="2800" b="1" dirty="0" smtClean="0">
              <a:solidFill>
                <a:srgbClr val="FF0000"/>
              </a:solidFill>
              <a:latin typeface="Calibri" pitchFamily="34" charset="0"/>
              <a:cs typeface="+mj-cs"/>
            </a:endParaRPr>
          </a:p>
          <a:p>
            <a:pPr algn="l"/>
            <a:endParaRPr lang="en-US" sz="2800" b="1" dirty="0" smtClean="0">
              <a:solidFill>
                <a:srgbClr val="FF0000"/>
              </a:solidFill>
              <a:latin typeface="Calibri" pitchFamily="34" charset="0"/>
              <a:cs typeface="+mj-cs"/>
            </a:endParaRPr>
          </a:p>
          <a:p>
            <a:pPr algn="l"/>
            <a:endParaRPr lang="en-US" sz="2800" b="1" dirty="0" smtClean="0">
              <a:solidFill>
                <a:srgbClr val="FF0000"/>
              </a:solidFill>
              <a:latin typeface="Calibri" pitchFamily="34" charset="0"/>
              <a:cs typeface="+mj-cs"/>
            </a:endParaRPr>
          </a:p>
          <a:p>
            <a:pPr algn="l"/>
            <a:endParaRPr lang="en-US" sz="2800" b="1" dirty="0" smtClean="0">
              <a:solidFill>
                <a:srgbClr val="FF0000"/>
              </a:solidFill>
              <a:latin typeface="Calibri" pitchFamily="34" charset="0"/>
              <a:cs typeface="+mj-cs"/>
            </a:endParaRPr>
          </a:p>
          <a:p>
            <a:pPr algn="l"/>
            <a:endParaRPr lang="en-US" sz="2800" b="1" dirty="0" smtClean="0">
              <a:solidFill>
                <a:srgbClr val="FF0000"/>
              </a:solidFill>
              <a:latin typeface="Calibri" pitchFamily="34" charset="0"/>
              <a:cs typeface="+mj-cs"/>
            </a:endParaRPr>
          </a:p>
          <a:p>
            <a:pPr algn="l"/>
            <a:endParaRPr lang="en-US" sz="2800" b="1" dirty="0" smtClean="0">
              <a:solidFill>
                <a:srgbClr val="FF0000"/>
              </a:solidFill>
              <a:latin typeface="Calibri" pitchFamily="34" charset="0"/>
              <a:cs typeface="+mj-cs"/>
            </a:endParaRPr>
          </a:p>
          <a:p>
            <a:pPr algn="l"/>
            <a:endParaRPr lang="en-US" sz="2800" b="1" dirty="0" smtClean="0">
              <a:solidFill>
                <a:srgbClr val="FF0000"/>
              </a:solidFill>
              <a:latin typeface="Calibri" pitchFamily="34" charset="0"/>
              <a:cs typeface="+mj-cs"/>
            </a:endParaRPr>
          </a:p>
          <a:p>
            <a:pPr algn="l"/>
            <a:endParaRPr lang="ar-IQ" sz="2800" dirty="0">
              <a:cs typeface="+mj-cs"/>
            </a:endParaRPr>
          </a:p>
        </p:txBody>
      </p:sp>
      <p:sp>
        <p:nvSpPr>
          <p:cNvPr id="10241" name="Rectangle 1"/>
          <p:cNvSpPr>
            <a:spLocks noChangeArrowheads="1"/>
          </p:cNvSpPr>
          <p:nvPr/>
        </p:nvSpPr>
        <p:spPr bwMode="auto">
          <a:xfrm>
            <a:off x="0" y="0"/>
            <a:ext cx="9144000" cy="855618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FF0000"/>
                </a:solidFill>
                <a:effectLst/>
                <a:latin typeface="Calibri" pitchFamily="34" charset="0"/>
                <a:ea typeface="Times New Roman" pitchFamily="18" charset="0"/>
                <a:cs typeface="+mj-cs"/>
              </a:rPr>
              <a:t>Lecture ( 4 )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solidFill>
                  <a:schemeClr val="tx1"/>
                </a:solidFill>
                <a:effectLst/>
                <a:latin typeface="Calibri" pitchFamily="34" charset="0"/>
                <a:ea typeface="Times New Roman" pitchFamily="18" charset="0"/>
                <a:cs typeface="+mj-cs"/>
              </a:rPr>
              <a:t> Balance</a:t>
            </a:r>
            <a:endParaRPr kumimoji="0" lang="en-US" sz="3600" b="1" i="0" u="none" strike="noStrike" cap="none" normalizeH="0" baseline="0" dirty="0" smtClean="0">
              <a:ln>
                <a:noFill/>
              </a:ln>
              <a:solidFill>
                <a:schemeClr val="tx1"/>
              </a:solidFill>
              <a:effectLst/>
              <a:latin typeface="Arial" pitchFamily="34" charset="0"/>
              <a:cs typeface="+mj-cs"/>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 Is essential laboratory instruments that are widely used for determining weight of various substances (powders ,crystals and chemical materials) in the laboratory</a:t>
            </a:r>
            <a:r>
              <a:rPr kumimoji="0" lang="en-US" sz="3200" b="0" i="0" u="none" strike="noStrike" cap="none" normalizeH="0" dirty="0" smtClean="0">
                <a:ln>
                  <a:noFill/>
                </a:ln>
                <a:solidFill>
                  <a:srgbClr val="000000"/>
                </a:solidFill>
                <a:effectLst/>
                <a:latin typeface="Times New Roman" pitchFamily="18" charset="0"/>
                <a:ea typeface="Calibri" pitchFamily="34" charset="0"/>
                <a:cs typeface="+mj-cs"/>
              </a:rPr>
              <a:t> for used to</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 prepare reagents, stains and culture media , balances are required to weight accurately  within the needed range.</a:t>
            </a:r>
          </a:p>
          <a:p>
            <a:pPr marL="0" marR="0" lvl="0" indent="0" algn="justLow" defTabSz="914400" rtl="0" eaLnBrk="0" fontAlgn="base" latinLnBrk="0" hangingPunct="0">
              <a:lnSpc>
                <a:spcPct val="100000"/>
              </a:lnSpc>
              <a:spcBef>
                <a:spcPct val="0"/>
              </a:spcBef>
              <a:spcAft>
                <a:spcPct val="0"/>
              </a:spcAft>
              <a:buClrTx/>
              <a:buSzTx/>
              <a:buFontTx/>
              <a:buNone/>
              <a:tabLst/>
            </a:pPr>
            <a:endParaRPr lang="en-US" sz="3200" dirty="0" smtClean="0">
              <a:solidFill>
                <a:srgbClr val="000000"/>
              </a:solidFill>
              <a:latin typeface="Times New Roman" pitchFamily="18" charset="0"/>
              <a:cs typeface="+mj-cs"/>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rgbClr val="000000"/>
              </a:solidFill>
              <a:effectLst/>
              <a:latin typeface="Times New Roman" pitchFamily="18" charset="0"/>
              <a:cs typeface="+mj-cs"/>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3200" dirty="0" smtClean="0">
              <a:solidFill>
                <a:srgbClr val="000000"/>
              </a:solidFill>
              <a:latin typeface="Times New Roman" pitchFamily="18" charset="0"/>
              <a:cs typeface="+mj-cs"/>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8126392"/>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algn="justLow" rtl="0" eaLnBrk="0" fontAlgn="base" hangingPunct="0">
              <a:lnSpc>
                <a:spcPct val="150000"/>
              </a:lnSpc>
              <a:spcBef>
                <a:spcPct val="0"/>
              </a:spcBef>
              <a:spcAft>
                <a:spcPct val="0"/>
              </a:spcAft>
            </a:pPr>
            <a:r>
              <a:rPr lang="en-US" sz="3200" dirty="0" smtClean="0">
                <a:solidFill>
                  <a:srgbClr val="000000"/>
                </a:solidFill>
                <a:latin typeface="Times New Roman" pitchFamily="18" charset="0"/>
                <a:ea typeface="Calibri" pitchFamily="34" charset="0"/>
              </a:rPr>
              <a:t>The balance should be kept clean and located in an area away from :</a:t>
            </a:r>
          </a:p>
          <a:p>
            <a:pPr lvl="0" algn="justLow" rtl="0" eaLnBrk="0" fontAlgn="base" hangingPunct="0">
              <a:lnSpc>
                <a:spcPct val="150000"/>
              </a:lnSpc>
              <a:spcBef>
                <a:spcPct val="0"/>
              </a:spcBef>
              <a:spcAft>
                <a:spcPct val="0"/>
              </a:spcAft>
            </a:pPr>
            <a:r>
              <a:rPr lang="en-US" sz="3200" dirty="0" smtClean="0">
                <a:solidFill>
                  <a:srgbClr val="000000"/>
                </a:solidFill>
                <a:latin typeface="Times New Roman" pitchFamily="18" charset="0"/>
                <a:ea typeface="Calibri" pitchFamily="34" charset="0"/>
              </a:rPr>
              <a:t>- large pieces of electrical equipment .</a:t>
            </a:r>
          </a:p>
          <a:p>
            <a:pPr lvl="0" algn="justLow" rtl="0" eaLnBrk="0" fontAlgn="base" hangingPunct="0">
              <a:lnSpc>
                <a:spcPct val="150000"/>
              </a:lnSpc>
              <a:spcBef>
                <a:spcPct val="0"/>
              </a:spcBef>
              <a:spcAft>
                <a:spcPct val="0"/>
              </a:spcAft>
            </a:pPr>
            <a:r>
              <a:rPr lang="en-US" sz="3200" dirty="0" smtClean="0">
                <a:solidFill>
                  <a:srgbClr val="000000"/>
                </a:solidFill>
                <a:latin typeface="Times New Roman" pitchFamily="18" charset="0"/>
                <a:ea typeface="Calibri" pitchFamily="34" charset="0"/>
              </a:rPr>
              <a:t>-open windows to minimize any vibration as interference  that  may  happen.</a:t>
            </a:r>
          </a:p>
          <a:p>
            <a:pPr lvl="0" algn="justLow" rtl="0" eaLnBrk="0" fontAlgn="base" hangingPunct="0">
              <a:lnSpc>
                <a:spcPct val="150000"/>
              </a:lnSpc>
              <a:spcBef>
                <a:spcPct val="0"/>
              </a:spcBef>
              <a:spcAft>
                <a:spcPct val="0"/>
              </a:spcAft>
            </a:pPr>
            <a:r>
              <a:rPr lang="en-US" sz="3200" dirty="0" smtClean="0">
                <a:solidFill>
                  <a:srgbClr val="000000"/>
                </a:solidFill>
                <a:latin typeface="Times New Roman" pitchFamily="18" charset="0"/>
                <a:ea typeface="Calibri" pitchFamily="34" charset="0"/>
              </a:rPr>
              <a:t>**  a slab  of  marble  is  placed  under the balance.</a:t>
            </a:r>
          </a:p>
          <a:p>
            <a:pPr lvl="0" algn="justLow" rtl="0" eaLnBrk="0" fontAlgn="base" hangingPunct="0">
              <a:lnSpc>
                <a:spcPct val="150000"/>
              </a:lnSpc>
              <a:spcBef>
                <a:spcPct val="0"/>
              </a:spcBef>
              <a:spcAft>
                <a:spcPct val="0"/>
              </a:spcAft>
            </a:pPr>
            <a:endParaRPr lang="en-US" sz="3200" dirty="0" smtClean="0">
              <a:solidFill>
                <a:srgbClr val="000000"/>
              </a:solidFill>
              <a:latin typeface="Times New Roman" pitchFamily="18" charset="0"/>
            </a:endParaRPr>
          </a:p>
          <a:p>
            <a:pPr lvl="0" algn="justLow" rtl="0" eaLnBrk="0" fontAlgn="base" hangingPunct="0">
              <a:lnSpc>
                <a:spcPct val="150000"/>
              </a:lnSpc>
              <a:spcBef>
                <a:spcPct val="0"/>
              </a:spcBef>
              <a:spcAft>
                <a:spcPct val="0"/>
              </a:spcAft>
            </a:pPr>
            <a:endParaRPr lang="en-US" sz="3200" dirty="0" smtClean="0">
              <a:solidFill>
                <a:srgbClr val="000000"/>
              </a:solidFill>
              <a:latin typeface="Times New Roman" pitchFamily="18" charset="0"/>
            </a:endParaRPr>
          </a:p>
          <a:p>
            <a:pPr lvl="0" algn="justLow" rtl="0" eaLnBrk="0" fontAlgn="base" hangingPunct="0">
              <a:lnSpc>
                <a:spcPct val="150000"/>
              </a:lnSpc>
              <a:spcBef>
                <a:spcPct val="0"/>
              </a:spcBef>
              <a:spcAft>
                <a:spcPct val="0"/>
              </a:spcAft>
            </a:pPr>
            <a:endParaRPr lang="en-US" sz="3200" dirty="0" smtClean="0">
              <a:solidFill>
                <a:srgbClr val="000000"/>
              </a:solidFill>
              <a:latin typeface="Times New Roman" pitchFamily="18" charset="0"/>
            </a:endParaRPr>
          </a:p>
          <a:p>
            <a:pPr lvl="0" algn="justLow" rtl="0" eaLnBrk="0" fontAlgn="base" hangingPunct="0">
              <a:lnSpc>
                <a:spcPct val="150000"/>
              </a:lnSpc>
              <a:spcBef>
                <a:spcPct val="0"/>
              </a:spcBef>
              <a:spcAft>
                <a:spcPct val="0"/>
              </a:spcAft>
            </a:pPr>
            <a:endParaRPr lang="en-US" sz="3200" dirty="0" smtClean="0">
              <a:solidFill>
                <a:srgbClr val="000000"/>
              </a:solidFill>
              <a:latin typeface="Times New Roman" pitchFamily="18" charset="0"/>
            </a:endParaRPr>
          </a:p>
          <a:p>
            <a:pPr lvl="0" algn="justLow" rtl="0" eaLnBrk="0" fontAlgn="base" hangingPunct="0">
              <a:lnSpc>
                <a:spcPct val="150000"/>
              </a:lnSpc>
              <a:spcBef>
                <a:spcPct val="0"/>
              </a:spcBef>
              <a:spcAft>
                <a:spcPct val="0"/>
              </a:spcAft>
            </a:pPr>
            <a:endParaRPr lang="en-US" sz="3200" dirty="0" smtClean="0">
              <a:latin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0" y="0"/>
            <a:ext cx="9144000" cy="692497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mj-cs"/>
              </a:rPr>
              <a:t>Types of balance :</a:t>
            </a: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mj-cs"/>
            </a:endParaRPr>
          </a:p>
          <a:p>
            <a:pPr marL="0" marR="0" lvl="0" indent="0" algn="justLow" defTabSz="914400" rtl="0" eaLnBrk="0" fontAlgn="base" latinLnBrk="0" hangingPunct="0">
              <a:lnSpc>
                <a:spcPct val="150000"/>
              </a:lnSpc>
              <a:spcBef>
                <a:spcPct val="0"/>
              </a:spcBef>
              <a:spcAft>
                <a:spcPct val="0"/>
              </a:spcAft>
              <a:buClrTx/>
              <a:buSzTx/>
              <a:tabLst/>
            </a:pP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mj-cs"/>
              </a:rPr>
              <a:t>1-Beam Balance:</a:t>
            </a:r>
            <a:r>
              <a:rPr kumimoji="0" lang="en-US" sz="3200" b="0" i="0" u="none" strike="noStrike" cap="none" normalizeH="0" baseline="0" dirty="0" smtClean="0">
                <a:ln>
                  <a:noFill/>
                </a:ln>
                <a:solidFill>
                  <a:schemeClr val="tx1"/>
                </a:solidFill>
                <a:effectLst/>
                <a:latin typeface="Arial" pitchFamily="34" charset="0"/>
                <a:ea typeface="Times New Roman" pitchFamily="18" charset="0"/>
                <a:cs typeface="+mj-cs"/>
              </a:rPr>
              <a:t> This type of balance uses a comparison technique in the form of a beam from which a weighing pan and scale pan are suspended. The object to be weighed is placed on the measuring pan, and standard weights are added to the scale pan until the beam is in equilibrium.</a:t>
            </a:r>
          </a:p>
          <a:p>
            <a:pPr marL="0" marR="0" lvl="0" indent="0" algn="justLow" defTabSz="914400" rtl="0" eaLnBrk="0" fontAlgn="base" latinLnBrk="0" hangingPunct="0">
              <a:lnSpc>
                <a:spcPct val="150000"/>
              </a:lnSpc>
              <a:spcBef>
                <a:spcPct val="0"/>
              </a:spcBef>
              <a:spcAft>
                <a:spcPct val="0"/>
              </a:spcAft>
              <a:buClrTx/>
              <a:buSzTx/>
              <a:tabLst/>
            </a:pPr>
            <a:endParaRPr kumimoji="0" lang="en-US" sz="3200" b="0" i="0" u="none" strike="noStrike" cap="none" normalizeH="0" baseline="0" dirty="0" smtClean="0">
              <a:ln>
                <a:noFill/>
              </a:ln>
              <a:solidFill>
                <a:schemeClr val="tx1"/>
              </a:solidFill>
              <a:effectLst/>
              <a:latin typeface="Arial" pitchFamily="34" charset="0"/>
              <a:cs typeface="+mj-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ChangeArrowheads="1"/>
          </p:cNvSpPr>
          <p:nvPr/>
        </p:nvSpPr>
        <p:spPr bwMode="auto">
          <a:xfrm>
            <a:off x="0" y="0"/>
            <a:ext cx="9144000" cy="8217634"/>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tabLst/>
            </a:pP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mj-cs"/>
              </a:rPr>
              <a:t>2-Analytical Balance:</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mj-cs"/>
              </a:rPr>
              <a:t> It is used to measure mass to a very high degree of precision. The weighing pans  are inside see-through enclosure with doors so that dust does not collect and so any air currents in the room do not affect the delicate balance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0" algn="l" defTabSz="914400" rtl="1" eaLnBrk="0" fontAlgn="base" latinLnBrk="0" hangingPunct="0">
              <a:lnSpc>
                <a:spcPct val="15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These balances are used: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0" algn="l" defTabSz="914400" rtl="1" eaLnBrk="0" fontAlgn="base" latinLnBrk="0" hangingPunct="0">
              <a:lnSpc>
                <a:spcPct val="15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1.   To weigh small quantities usually in </a:t>
            </a:r>
            <a:r>
              <a:rPr kumimoji="0" lang="en-US" sz="3200" b="0" i="0" u="none" strike="noStrike" cap="none" normalizeH="0" baseline="0" dirty="0" err="1" smtClean="0">
                <a:ln>
                  <a:noFill/>
                </a:ln>
                <a:solidFill>
                  <a:srgbClr val="000000"/>
                </a:solidFill>
                <a:effectLst/>
                <a:latin typeface="Times New Roman" pitchFamily="18" charset="0"/>
                <a:ea typeface="Calibri" pitchFamily="34" charset="0"/>
                <a:cs typeface="+mj-cs"/>
              </a:rPr>
              <a:t>miligram</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(mg)</a:t>
            </a:r>
          </a:p>
          <a:p>
            <a:pPr marL="0" marR="0" lvl="0" indent="0" algn="l" defTabSz="914400" rtl="1" eaLnBrk="0" fontAlgn="base" latinLnBrk="0" hangingPunct="0">
              <a:lnSpc>
                <a:spcPct val="100000"/>
              </a:lnSpc>
              <a:spcBef>
                <a:spcPct val="0"/>
              </a:spcBef>
              <a:spcAft>
                <a:spcPct val="0"/>
              </a:spcAft>
              <a:buClrTx/>
              <a:buSzTx/>
              <a:buFontTx/>
              <a:buNone/>
              <a:tabLst/>
            </a:pPr>
            <a:r>
              <a:rPr kumimoji="0" lang="ar-IQ" sz="3200" b="0" i="0" u="none" strike="noStrike" cap="none" normalizeH="0" baseline="0" dirty="0" smtClean="0">
                <a:ln>
                  <a:noFill/>
                </a:ln>
                <a:solidFill>
                  <a:srgbClr val="000000"/>
                </a:solidFill>
                <a:effectLst/>
                <a:latin typeface="Times New Roman" pitchFamily="18" charset="0"/>
                <a:ea typeface="Calibri" pitchFamily="34" charset="0"/>
                <a:cs typeface="+mj-cs"/>
              </a:rPr>
              <a:t>  </a:t>
            </a: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     range.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ea typeface="Calibri" pitchFamily="34" charset="0"/>
                <a:cs typeface="+mj-cs"/>
              </a:rPr>
              <a:t>2.   When great accuracy is required </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p>
          <a:p>
            <a:pPr marL="0" marR="0" lvl="0" indent="0" algn="l" defTabSz="914400" rtl="1" eaLnBrk="0" fontAlgn="base" latinLnBrk="0" hangingPunct="0">
              <a:lnSpc>
                <a:spcPct val="100000"/>
              </a:lnSpc>
              <a:spcBef>
                <a:spcPct val="0"/>
              </a:spcBef>
              <a:spcAft>
                <a:spcPct val="0"/>
              </a:spcAft>
              <a:buClrTx/>
              <a:buSzTx/>
              <a:buFontTx/>
              <a:buNone/>
              <a:tabLst/>
            </a:pPr>
            <a:endParaRPr kumimoji="0" lang="ar-IQ"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pPr>
            <a:endParaRPr lang="ar-IQ" sz="1600" dirty="0" smtClean="0">
              <a:solidFill>
                <a:srgbClr val="000000"/>
              </a:solidFill>
              <a:latin typeface="Times New Roman" pitchFamily="18" charset="0"/>
              <a:ea typeface="Calibri" pitchFamily="34" charset="0"/>
              <a:cs typeface="Times New Roman"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pPr>
            <a:endParaRPr kumimoji="0" lang="ar-IQ"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pPr>
            <a:endParaRPr lang="ar-IQ" sz="1600" dirty="0" smtClean="0">
              <a:solidFill>
                <a:srgbClr val="000000"/>
              </a:solidFill>
              <a:latin typeface="Times New Roman" pitchFamily="18" charset="0"/>
              <a:ea typeface="Calibri" pitchFamily="34" charset="0"/>
              <a:cs typeface="Times New Roman"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pPr>
            <a:endParaRPr kumimoji="0" lang="ar-IQ"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pPr>
            <a:endParaRPr lang="ar-IQ" sz="1600" dirty="0" smtClean="0">
              <a:solidFill>
                <a:srgbClr val="000000"/>
              </a:solidFill>
              <a:latin typeface="Times New Roman" pitchFamily="18" charset="0"/>
              <a:ea typeface="Calibri" pitchFamily="34" charset="0"/>
              <a:cs typeface="Times New Roman"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pPr>
            <a:endParaRPr kumimoji="0" lang="ar-IQ"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صورة ذات صلة"/>
          <p:cNvPicPr/>
          <p:nvPr/>
        </p:nvPicPr>
        <p:blipFill>
          <a:blip r:embed="rId2"/>
          <a:srcRect/>
          <a:stretch>
            <a:fillRect/>
          </a:stretch>
        </p:blipFill>
        <p:spPr bwMode="auto">
          <a:xfrm>
            <a:off x="714348" y="285728"/>
            <a:ext cx="7929617" cy="4714908"/>
          </a:xfrm>
          <a:prstGeom prst="rect">
            <a:avLst/>
          </a:prstGeom>
          <a:noFill/>
          <a:ln w="19050">
            <a:solidFill>
              <a:schemeClr val="tx1"/>
            </a:solidFill>
            <a:miter lim="800000"/>
            <a:headEnd/>
            <a:tailEnd/>
          </a:ln>
        </p:spPr>
      </p:pic>
      <p:sp>
        <p:nvSpPr>
          <p:cNvPr id="3" name="Rectangle 2"/>
          <p:cNvSpPr/>
          <p:nvPr/>
        </p:nvSpPr>
        <p:spPr>
          <a:xfrm>
            <a:off x="2928926" y="5643578"/>
            <a:ext cx="2786082"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2400" b="1" dirty="0" smtClean="0">
                <a:cs typeface="+mj-cs"/>
              </a:rPr>
              <a:t>analytical balance</a:t>
            </a:r>
            <a:endParaRPr lang="ar-IQ" sz="2400" dirty="0">
              <a:cs typeface="+mj-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0" y="0"/>
            <a:ext cx="9429784" cy="7417415"/>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90488" algn="l"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mj-cs"/>
              </a:rPr>
              <a:t>Parts of analytical balance: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90488" algn="l" defTabSz="914400" rtl="1" eaLnBrk="0" fontAlgn="base" latinLnBrk="0" hangingPunct="0">
              <a:lnSpc>
                <a:spcPct val="15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mj-cs"/>
              </a:rPr>
              <a:t>-</a:t>
            </a: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mj-cs"/>
              </a:rPr>
              <a:t> </a:t>
            </a:r>
            <a:r>
              <a:rPr kumimoji="0" lang="en-US" sz="3000" b="1" i="0" u="none" strike="noStrike" cap="none" normalizeH="0" baseline="0" dirty="0" smtClean="0">
                <a:ln>
                  <a:noFill/>
                </a:ln>
                <a:solidFill>
                  <a:schemeClr val="tx1"/>
                </a:solidFill>
                <a:effectLst/>
                <a:latin typeface="Times New Roman" pitchFamily="18" charset="0"/>
                <a:ea typeface="Calibri" pitchFamily="34" charset="0"/>
                <a:cs typeface="+mj-cs"/>
              </a:rPr>
              <a:t>Pan : </a:t>
            </a:r>
            <a:r>
              <a:rPr kumimoji="0" lang="en-US" sz="3000" b="0" i="0" u="none" strike="noStrike" cap="none" normalizeH="0" baseline="0" dirty="0" smtClean="0">
                <a:ln>
                  <a:noFill/>
                </a:ln>
                <a:solidFill>
                  <a:schemeClr val="tx1"/>
                </a:solidFill>
                <a:effectLst/>
                <a:latin typeface="Times New Roman" pitchFamily="18" charset="0"/>
                <a:ea typeface="Calibri" pitchFamily="34" charset="0"/>
                <a:cs typeface="+mj-cs"/>
              </a:rPr>
              <a:t>Flat rigid support on which the specimen is placed .</a:t>
            </a:r>
            <a:endParaRPr kumimoji="0" lang="en-US" sz="3000" b="0" i="0" u="none" strike="noStrike" cap="none" normalizeH="0" baseline="0" dirty="0" smtClean="0">
              <a:ln>
                <a:noFill/>
              </a:ln>
              <a:solidFill>
                <a:schemeClr val="tx1"/>
              </a:solidFill>
              <a:effectLst/>
              <a:latin typeface="Arial" pitchFamily="34" charset="0"/>
              <a:cs typeface="+mj-cs"/>
            </a:endParaRPr>
          </a:p>
          <a:p>
            <a:pPr marL="0" marR="0" lvl="0" indent="90488" algn="l" defTabSz="914400" rtl="1" eaLnBrk="0" fontAlgn="base" latinLnBrk="0" hangingPunct="0">
              <a:lnSpc>
                <a:spcPct val="150000"/>
              </a:lnSpc>
              <a:spcBef>
                <a:spcPct val="0"/>
              </a:spcBef>
              <a:spcAft>
                <a:spcPct val="0"/>
              </a:spcAft>
              <a:buClrTx/>
              <a:buSzTx/>
              <a:buFontTx/>
              <a:buNone/>
              <a:tabLst/>
            </a:pPr>
            <a:r>
              <a:rPr kumimoji="0" lang="en-US" sz="3000" b="0" i="0" u="none" strike="noStrike" cap="none" normalizeH="0" baseline="0" dirty="0" smtClean="0">
                <a:ln>
                  <a:noFill/>
                </a:ln>
                <a:solidFill>
                  <a:schemeClr val="tx1"/>
                </a:solidFill>
                <a:effectLst/>
                <a:latin typeface="Times New Roman" pitchFamily="18" charset="0"/>
                <a:ea typeface="Calibri" pitchFamily="34" charset="0"/>
                <a:cs typeface="+mj-cs"/>
              </a:rPr>
              <a:t>- </a:t>
            </a:r>
            <a:r>
              <a:rPr kumimoji="0" lang="en-US" sz="3000" b="1" i="0" u="none" strike="noStrike" cap="none" normalizeH="0" baseline="0" dirty="0" smtClean="0">
                <a:ln>
                  <a:noFill/>
                </a:ln>
                <a:solidFill>
                  <a:schemeClr val="tx1"/>
                </a:solidFill>
                <a:effectLst/>
                <a:latin typeface="Times New Roman" pitchFamily="18" charset="0"/>
                <a:ea typeface="Calibri" pitchFamily="34" charset="0"/>
                <a:cs typeface="+mj-cs"/>
              </a:rPr>
              <a:t>Glass doors</a:t>
            </a:r>
            <a:r>
              <a:rPr kumimoji="0" lang="en-US" sz="3000" b="0" i="0" u="none" strike="noStrike" cap="none" normalizeH="0" baseline="0" dirty="0" smtClean="0">
                <a:ln>
                  <a:noFill/>
                </a:ln>
                <a:solidFill>
                  <a:schemeClr val="tx1"/>
                </a:solidFill>
                <a:effectLst/>
                <a:latin typeface="Times New Roman" pitchFamily="18" charset="0"/>
                <a:ea typeface="Calibri" pitchFamily="34" charset="0"/>
                <a:cs typeface="+mj-cs"/>
              </a:rPr>
              <a:t> : Sliding door that provide easy access to the</a:t>
            </a:r>
          </a:p>
          <a:p>
            <a:pPr marL="0" marR="0" lvl="0" indent="90488" algn="l" defTabSz="914400" rtl="1" eaLnBrk="0" fontAlgn="base" latinLnBrk="0" hangingPunct="0">
              <a:lnSpc>
                <a:spcPct val="150000"/>
              </a:lnSpc>
              <a:spcBef>
                <a:spcPct val="0"/>
              </a:spcBef>
              <a:spcAft>
                <a:spcPct val="0"/>
              </a:spcAft>
              <a:buClrTx/>
              <a:buSzTx/>
              <a:buFontTx/>
              <a:buNone/>
              <a:tabLst/>
            </a:pPr>
            <a:r>
              <a:rPr kumimoji="0" lang="en-US" sz="3000" b="0" i="0" u="none" strike="noStrike" cap="none" normalizeH="0" baseline="0" dirty="0" smtClean="0">
                <a:ln>
                  <a:noFill/>
                </a:ln>
                <a:solidFill>
                  <a:schemeClr val="tx1"/>
                </a:solidFill>
                <a:effectLst/>
                <a:latin typeface="Times New Roman" pitchFamily="18" charset="0"/>
                <a:ea typeface="Calibri" pitchFamily="34" charset="0"/>
                <a:cs typeface="+mj-cs"/>
              </a:rPr>
              <a:t>                         inside of the glass case.</a:t>
            </a:r>
            <a:endParaRPr kumimoji="0" lang="en-US" sz="3000" b="0" i="0" u="none" strike="noStrike" cap="none" normalizeH="0" baseline="0" dirty="0" smtClean="0">
              <a:ln>
                <a:noFill/>
              </a:ln>
              <a:solidFill>
                <a:schemeClr val="tx1"/>
              </a:solidFill>
              <a:effectLst/>
              <a:latin typeface="Arial" pitchFamily="34" charset="0"/>
              <a:cs typeface="+mj-cs"/>
            </a:endParaRPr>
          </a:p>
          <a:p>
            <a:pPr marL="0" marR="0" lvl="0" indent="90488" algn="l" defTabSz="914400" rtl="1" eaLnBrk="0" fontAlgn="base" latinLnBrk="0" hangingPunct="0">
              <a:lnSpc>
                <a:spcPct val="150000"/>
              </a:lnSpc>
              <a:spcBef>
                <a:spcPct val="0"/>
              </a:spcBef>
              <a:spcAft>
                <a:spcPct val="0"/>
              </a:spcAft>
              <a:buClrTx/>
              <a:buSzTx/>
              <a:buFontTx/>
              <a:buNone/>
              <a:tabLst/>
            </a:pPr>
            <a:r>
              <a:rPr kumimoji="0" lang="en-US" sz="3000" b="0" i="0" u="none" strike="noStrike" cap="none" normalizeH="0" baseline="0" dirty="0" smtClean="0">
                <a:ln>
                  <a:noFill/>
                </a:ln>
                <a:solidFill>
                  <a:schemeClr val="tx1"/>
                </a:solidFill>
                <a:effectLst/>
                <a:latin typeface="Times New Roman" pitchFamily="18" charset="0"/>
                <a:ea typeface="Calibri" pitchFamily="34" charset="0"/>
                <a:cs typeface="+mj-cs"/>
              </a:rPr>
              <a:t>- </a:t>
            </a:r>
            <a:r>
              <a:rPr kumimoji="0" lang="en-US" sz="3000" b="1" i="0" u="none" strike="noStrike" cap="none" normalizeH="0" baseline="0" dirty="0" smtClean="0">
                <a:ln>
                  <a:noFill/>
                </a:ln>
                <a:solidFill>
                  <a:schemeClr val="tx1"/>
                </a:solidFill>
                <a:effectLst/>
                <a:latin typeface="Times New Roman" pitchFamily="18" charset="0"/>
                <a:ea typeface="Calibri" pitchFamily="34" charset="0"/>
                <a:cs typeface="+mj-cs"/>
              </a:rPr>
              <a:t>Digital readout</a:t>
            </a:r>
            <a:r>
              <a:rPr kumimoji="0" lang="en-US" sz="3000" b="0" i="0" u="none" strike="noStrike" cap="none" normalizeH="0" baseline="0" dirty="0" smtClean="0">
                <a:ln>
                  <a:noFill/>
                </a:ln>
                <a:solidFill>
                  <a:schemeClr val="tx1"/>
                </a:solidFill>
                <a:effectLst/>
                <a:latin typeface="Times New Roman" pitchFamily="18" charset="0"/>
                <a:ea typeface="Calibri" pitchFamily="34" charset="0"/>
                <a:cs typeface="+mj-cs"/>
              </a:rPr>
              <a:t> : To show various numeric information .</a:t>
            </a:r>
            <a:endParaRPr kumimoji="0" lang="en-US" sz="3000" b="0" i="0" u="none" strike="noStrike" cap="none" normalizeH="0" baseline="0" dirty="0" smtClean="0">
              <a:ln>
                <a:noFill/>
              </a:ln>
              <a:solidFill>
                <a:schemeClr val="tx1"/>
              </a:solidFill>
              <a:effectLst/>
              <a:latin typeface="Arial" pitchFamily="34" charset="0"/>
              <a:cs typeface="+mj-cs"/>
            </a:endParaRPr>
          </a:p>
          <a:p>
            <a:pPr marL="0" marR="0" lvl="0" indent="90488" algn="l" defTabSz="914400" rtl="1" eaLnBrk="0" fontAlgn="base" latinLnBrk="0" hangingPunct="0">
              <a:lnSpc>
                <a:spcPct val="150000"/>
              </a:lnSpc>
              <a:spcBef>
                <a:spcPct val="0"/>
              </a:spcBef>
              <a:spcAft>
                <a:spcPct val="0"/>
              </a:spcAft>
              <a:buClrTx/>
              <a:buSzTx/>
              <a:buFontTx/>
              <a:buNone/>
              <a:tabLst/>
            </a:pPr>
            <a:r>
              <a:rPr kumimoji="0" lang="en-US" sz="3000" b="0" i="0" u="none" strike="noStrike" cap="none" normalizeH="0" baseline="0" dirty="0" smtClean="0">
                <a:ln>
                  <a:noFill/>
                </a:ln>
                <a:solidFill>
                  <a:schemeClr val="tx1"/>
                </a:solidFill>
                <a:effectLst/>
                <a:latin typeface="Times New Roman" pitchFamily="18" charset="0"/>
                <a:ea typeface="Calibri" pitchFamily="34" charset="0"/>
                <a:cs typeface="+mj-cs"/>
              </a:rPr>
              <a:t> - </a:t>
            </a:r>
            <a:r>
              <a:rPr kumimoji="0" lang="en-US" sz="3000" b="1" i="0" u="none" strike="noStrike" cap="none" normalizeH="0" baseline="0" dirty="0" smtClean="0">
                <a:ln>
                  <a:noFill/>
                </a:ln>
                <a:solidFill>
                  <a:schemeClr val="tx1"/>
                </a:solidFill>
                <a:effectLst/>
                <a:latin typeface="Times New Roman" pitchFamily="18" charset="0"/>
                <a:ea typeface="Calibri" pitchFamily="34" charset="0"/>
                <a:cs typeface="+mj-cs"/>
              </a:rPr>
              <a:t>Zero button</a:t>
            </a:r>
            <a:r>
              <a:rPr kumimoji="0" lang="en-US" sz="3000" b="0" i="0" u="none" strike="noStrike" cap="none" normalizeH="0" baseline="0" dirty="0" smtClean="0">
                <a:ln>
                  <a:noFill/>
                </a:ln>
                <a:solidFill>
                  <a:schemeClr val="tx1"/>
                </a:solidFill>
                <a:effectLst/>
                <a:latin typeface="Times New Roman" pitchFamily="18" charset="0"/>
                <a:ea typeface="Calibri" pitchFamily="34" charset="0"/>
                <a:cs typeface="+mj-cs"/>
              </a:rPr>
              <a:t>.</a:t>
            </a:r>
            <a:endParaRPr kumimoji="0" lang="en-US" sz="3000" b="0" i="0" u="none" strike="noStrike" cap="none" normalizeH="0" baseline="0" dirty="0" smtClean="0">
              <a:ln>
                <a:noFill/>
              </a:ln>
              <a:solidFill>
                <a:schemeClr val="tx1"/>
              </a:solidFill>
              <a:effectLst/>
              <a:latin typeface="Arial" pitchFamily="34" charset="0"/>
              <a:cs typeface="+mj-cs"/>
            </a:endParaRPr>
          </a:p>
          <a:p>
            <a:pPr lvl="8" indent="90488" algn="l" eaLnBrk="0" fontAlgn="base" hangingPunct="0">
              <a:lnSpc>
                <a:spcPct val="150000"/>
              </a:lnSpc>
              <a:spcBef>
                <a:spcPct val="0"/>
              </a:spcBef>
              <a:spcAft>
                <a:spcPct val="0"/>
              </a:spcAft>
            </a:pPr>
            <a:r>
              <a:rPr kumimoji="0" lang="en-US" sz="3000" b="1" i="0" u="none" strike="noStrike" cap="none" normalizeH="0" baseline="0" dirty="0" smtClean="0">
                <a:ln>
                  <a:noFill/>
                </a:ln>
                <a:solidFill>
                  <a:schemeClr val="tx1"/>
                </a:solidFill>
                <a:effectLst/>
                <a:latin typeface="Times New Roman" pitchFamily="18" charset="0"/>
                <a:ea typeface="Calibri" pitchFamily="34" charset="0"/>
                <a:cs typeface="+mj-cs"/>
              </a:rPr>
              <a:t>- Calibration button</a:t>
            </a:r>
            <a:r>
              <a:rPr kumimoji="0" lang="en-US" sz="3000" b="0" i="0" u="none" strike="noStrike" cap="none" normalizeH="0" baseline="0" dirty="0" smtClean="0">
                <a:ln>
                  <a:noFill/>
                </a:ln>
                <a:solidFill>
                  <a:schemeClr val="tx1"/>
                </a:solidFill>
                <a:effectLst/>
                <a:latin typeface="Times New Roman" pitchFamily="18" charset="0"/>
                <a:ea typeface="Calibri" pitchFamily="34" charset="0"/>
                <a:cs typeface="+mj-cs"/>
              </a:rPr>
              <a:t> </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mj-cs"/>
              </a:rPr>
              <a:t>.</a:t>
            </a:r>
          </a:p>
          <a:p>
            <a:pPr marL="0" marR="0" lvl="0" indent="90488" algn="l" defTabSz="914400" rtl="1" eaLnBrk="0" fontAlgn="base" latinLnBrk="0" hangingPunct="0">
              <a:lnSpc>
                <a:spcPct val="150000"/>
              </a:lnSpc>
              <a:spcBef>
                <a:spcPct val="0"/>
              </a:spcBef>
              <a:spcAft>
                <a:spcPct val="0"/>
              </a:spcAft>
              <a:buClrTx/>
              <a:buSzTx/>
              <a:buFontTx/>
              <a:buChar char="-"/>
              <a:tabLst/>
            </a:pPr>
            <a:endParaRPr lang="ar-IQ" sz="3200" dirty="0" smtClean="0">
              <a:latin typeface="Times New Roman" pitchFamily="18" charset="0"/>
              <a:ea typeface="Calibri" pitchFamily="34" charset="0"/>
              <a:cs typeface="+mj-cs"/>
            </a:endParaRPr>
          </a:p>
          <a:p>
            <a:pPr marL="0" marR="0" lvl="0" indent="90488" algn="l" defTabSz="914400" rtl="1" eaLnBrk="0" fontAlgn="base" latinLnBrk="0" hangingPunct="0">
              <a:lnSpc>
                <a:spcPct val="150000"/>
              </a:lnSpc>
              <a:spcBef>
                <a:spcPct val="0"/>
              </a:spcBef>
              <a:spcAft>
                <a:spcPct val="0"/>
              </a:spcAft>
              <a:buClrTx/>
              <a:buSzTx/>
              <a:buFontTx/>
              <a:buChar char="-"/>
              <a:tabLst/>
            </a:pPr>
            <a:endParaRPr kumimoji="0" lang="ar-IQ" sz="3200" b="0" i="0" u="none" strike="noStrike" cap="none" normalizeH="0" baseline="0" dirty="0" smtClean="0">
              <a:ln>
                <a:noFill/>
              </a:ln>
              <a:solidFill>
                <a:schemeClr val="tx1"/>
              </a:solidFill>
              <a:effectLst/>
              <a:latin typeface="Times New Roman" pitchFamily="18" charset="0"/>
              <a:ea typeface="Calibri" pitchFamily="34" charset="0"/>
              <a:cs typeface="+mj-cs"/>
            </a:endParaRPr>
          </a:p>
          <a:p>
            <a:pPr marL="0" marR="0" lvl="0" indent="90488" algn="l" defTabSz="914400" rtl="1" eaLnBrk="0" fontAlgn="base" latinLnBrk="0" hangingPunct="0">
              <a:lnSpc>
                <a:spcPct val="150000"/>
              </a:lnSpc>
              <a:spcBef>
                <a:spcPct val="0"/>
              </a:spcBef>
              <a:spcAft>
                <a:spcPct val="0"/>
              </a:spcAft>
              <a:buClrTx/>
              <a:buSzTx/>
              <a:buFontTx/>
              <a:buChar char="-"/>
              <a:tabLst/>
            </a:pPr>
            <a:endParaRPr lang="ar-IQ" sz="3200" dirty="0" smtClean="0">
              <a:latin typeface="Times New Roman" pitchFamily="18" charset="0"/>
              <a:ea typeface="Calibri" pitchFamily="34" charset="0"/>
              <a:cs typeface="+mj-cs"/>
            </a:endParaRPr>
          </a:p>
          <a:p>
            <a:pPr marL="0" marR="0" lvl="0" indent="90488" algn="l" defTabSz="914400" rtl="1" eaLnBrk="0" fontAlgn="base" latinLnBrk="0" hangingPunct="0">
              <a:lnSpc>
                <a:spcPct val="15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698652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90488" algn="l" defTabSz="914400" rtl="1"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90488" algn="l" defTabSz="914400" rtl="1" eaLnBrk="1" fontAlgn="base" latinLnBrk="0" hangingPunct="1">
              <a:lnSpc>
                <a:spcPct val="100000"/>
              </a:lnSpc>
              <a:spcBef>
                <a:spcPct val="0"/>
              </a:spcBef>
              <a:spcAft>
                <a:spcPct val="0"/>
              </a:spcAft>
              <a:buClrTx/>
              <a:buSzTx/>
              <a:buFontTx/>
              <a:buNone/>
              <a:tabLst/>
            </a:pPr>
            <a:endParaRPr lang="en-US" sz="1600" b="1" dirty="0" smtClean="0">
              <a:latin typeface="Times New Roman" pitchFamily="18" charset="0"/>
              <a:ea typeface="Calibri" pitchFamily="34" charset="0"/>
              <a:cs typeface="Times New Roman" pitchFamily="18" charset="0"/>
            </a:endParaRPr>
          </a:p>
          <a:p>
            <a:pPr marL="0" marR="0" lvl="0" indent="90488" algn="l" defTabSz="914400" rtl="1" eaLnBrk="1" fontAlgn="base" latinLnBrk="0" hangingPunct="1">
              <a:lnSpc>
                <a:spcPct val="100000"/>
              </a:lnSpc>
              <a:spcBef>
                <a:spcPct val="0"/>
              </a:spcBef>
              <a:spcAft>
                <a:spcPct val="0"/>
              </a:spcAft>
              <a:buClrTx/>
              <a:buSzTx/>
              <a:buFontTx/>
              <a:buNone/>
              <a:tabLst/>
            </a:pPr>
            <a:r>
              <a:rPr kumimoji="0" lang="en-US" sz="3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 Single-Pan Mechanical Balance</a:t>
            </a: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These consist of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90488" algn="l" defTabSz="914400" rtl="1"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 beam with two knife-edges, one to support the weighing pan and the other acting as a pivot.</a:t>
            </a:r>
            <a:r>
              <a:rPr kumimoji="0" lang="ar-IQ"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ar-IQ"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lvl="0" indent="90488" algn="l" rtl="0" eaLnBrk="0" fontAlgn="base" hangingPunct="0">
              <a:spcBef>
                <a:spcPct val="0"/>
              </a:spcBef>
              <a:spcAft>
                <a:spcPct val="0"/>
              </a:spcAft>
            </a:pPr>
            <a:r>
              <a:rPr kumimoji="0" lang="ar-IQ"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fixed counterweight balances the load on the pan. </a:t>
            </a:r>
          </a:p>
          <a:p>
            <a:pPr lvl="0" indent="90488" algn="l" rtl="0" eaLnBrk="0" fontAlgn="base" hangingPunct="0">
              <a:spcBef>
                <a:spcPct val="0"/>
              </a:spcBef>
              <a:spcAft>
                <a:spcPct val="0"/>
              </a:spcAft>
            </a:pPr>
            <a:endParaRPr lang="en-US" sz="3200" dirty="0" smtClean="0">
              <a:latin typeface="Times New Roman" pitchFamily="18" charset="0"/>
              <a:cs typeface="Times New Roman" pitchFamily="18" charset="0"/>
            </a:endParaRPr>
          </a:p>
          <a:p>
            <a:pPr lvl="0" indent="90488" algn="l" rtl="0" eaLnBrk="0" fontAlgn="base" hangingPunct="0">
              <a:spcBef>
                <a:spcPct val="0"/>
              </a:spcBef>
              <a:spcAft>
                <a:spcPct val="0"/>
              </a:spcAft>
            </a:pPr>
            <a:r>
              <a:rPr lang="en-US" sz="3200" b="1" dirty="0" smtClean="0"/>
              <a:t>B-Two-Pan Analytical Balance:</a:t>
            </a:r>
            <a:r>
              <a:rPr lang="en-US" sz="3200" dirty="0" smtClean="0"/>
              <a:t> These balances consist of a symmetrical beam and three knife-edges. The two terminal knives support the pans and a central knife-edge acts as a pivot about which the beam swings</a:t>
            </a:r>
          </a:p>
          <a:p>
            <a:pPr lvl="0" indent="90488" algn="l" rtl="0" eaLnBrk="0" fontAlgn="base" hangingPunct="0">
              <a:spcBef>
                <a:spcPct val="0"/>
              </a:spcBef>
              <a:spcAft>
                <a:spcPct val="0"/>
              </a:spcAft>
            </a:pPr>
            <a:endPar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90488" algn="l" defTabSz="914400" rtl="0" eaLnBrk="0" fontAlgn="base" latinLnBrk="0" hangingPunct="0">
              <a:lnSpc>
                <a:spcPct val="100000"/>
              </a:lnSpc>
              <a:spcBef>
                <a:spcPct val="0"/>
              </a:spcBef>
              <a:spcAft>
                <a:spcPct val="0"/>
              </a:spcAft>
              <a:buClrTx/>
              <a:buSzTx/>
              <a:buFontTx/>
              <a:buNone/>
              <a:tabLst/>
            </a:pPr>
            <a:endParaRPr lang="en-US" sz="3200" dirty="0" smtClean="0">
              <a:latin typeface="Times New Roman" pitchFamily="18" charset="0"/>
              <a:ea typeface="Calibri" pitchFamily="34" charset="0"/>
              <a:cs typeface="Times New Roman" pitchFamily="18" charset="0"/>
            </a:endParaRPr>
          </a:p>
          <a:p>
            <a:pPr marL="0" marR="0" lvl="0" indent="90488" algn="l"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8" name="Rectangle 2"/>
          <p:cNvSpPr>
            <a:spLocks noChangeArrowheads="1"/>
          </p:cNvSpPr>
          <p:nvPr/>
        </p:nvSpPr>
        <p:spPr bwMode="auto">
          <a:xfrm>
            <a:off x="0" y="0"/>
            <a:ext cx="5182957"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90488" algn="l"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Types of Analytical Balance</a:t>
            </a:r>
            <a:r>
              <a:rPr kumimoji="0" lang="en-US"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9202519"/>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lnSpc>
                <a:spcPct val="150000"/>
              </a:lnSpc>
            </a:pPr>
            <a:r>
              <a:rPr lang="en-US" sz="3200" b="1" dirty="0" smtClean="0"/>
              <a:t>C- Electronic Single-Pan Balance:</a:t>
            </a:r>
            <a:r>
              <a:rPr lang="en-US" sz="3200" dirty="0" smtClean="0"/>
              <a:t> These are top loading balances with the applied load being measured by an electromagnetic force unit or a strain gauged load cell. The mass of the load is proportional to the current needed to balance it. Single-pan electronic balances give a direct reading of the mass applied .                                                                            </a:t>
            </a:r>
          </a:p>
          <a:p>
            <a:pPr algn="just"/>
            <a:r>
              <a:rPr lang="en-US" sz="3200" dirty="0" smtClean="0"/>
              <a:t>  </a:t>
            </a:r>
          </a:p>
          <a:p>
            <a:pPr algn="just"/>
            <a:endParaRPr lang="en-US" sz="3200" dirty="0" smtClean="0"/>
          </a:p>
          <a:p>
            <a:pPr algn="just"/>
            <a:endParaRPr lang="en-US" sz="3200" dirty="0" smtClean="0"/>
          </a:p>
          <a:p>
            <a:pPr algn="just"/>
            <a:endParaRPr lang="en-US" sz="3200" dirty="0" smtClean="0"/>
          </a:p>
          <a:p>
            <a:pPr algn="just"/>
            <a:endParaRPr lang="en-US" sz="3200" dirty="0" smtClean="0"/>
          </a:p>
          <a:p>
            <a:pPr algn="just"/>
            <a:endParaRPr lang="en-US" sz="3200" dirty="0" smtClean="0"/>
          </a:p>
          <a:p>
            <a:pPr algn="just"/>
            <a:endParaRPr lang="en-US" sz="3200" dirty="0" smtClean="0"/>
          </a:p>
          <a:p>
            <a:pPr algn="just"/>
            <a:r>
              <a:rPr lang="en-US" sz="3200" dirty="0" smtClean="0"/>
              <a:t>                                                                               </a:t>
            </a:r>
            <a:endParaRPr lang="ar-IQ" sz="32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368</TotalTime>
  <Words>665</Words>
  <Application>Microsoft Office PowerPoint</Application>
  <PresentationFormat>On-screen Show (4:3)</PresentationFormat>
  <Paragraphs>105</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  Ministry of higher education and scientific research  Middle Technical University Baquba Technical Institute Pathological analysis  Department                        Medical Laboratory                  Instrument                               </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Medical Laboratory  Instrument</dc:title>
  <dc:creator>الشارقة للحاسبات</dc:creator>
  <cp:lastModifiedBy>الشارقة للحاسبات</cp:lastModifiedBy>
  <cp:revision>54</cp:revision>
  <dcterms:created xsi:type="dcterms:W3CDTF">2018-01-28T09:59:26Z</dcterms:created>
  <dcterms:modified xsi:type="dcterms:W3CDTF">2018-09-25T14:18:24Z</dcterms:modified>
</cp:coreProperties>
</file>