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312" r:id="rId3"/>
    <p:sldId id="313" r:id="rId4"/>
    <p:sldId id="314" r:id="rId5"/>
    <p:sldId id="315" r:id="rId6"/>
    <p:sldId id="316" r:id="rId7"/>
    <p:sldId id="317" r:id="rId8"/>
    <p:sldId id="318" r:id="rId9"/>
    <p:sldId id="319" r:id="rId10"/>
    <p:sldId id="320" r:id="rId11"/>
    <p:sldId id="321" r:id="rId12"/>
    <p:sldId id="322" r:id="rId1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6F4568-A2B7-451B-8D4B-905447AD8D5D}" type="datetimeFigureOut">
              <a:rPr lang="ar-IQ" smtClean="0"/>
              <a:pPr/>
              <a:t>15/01/1440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095F6E-D637-43B5-831E-7E5BE69A38A1}"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
            </a:r>
            <a:br>
              <a:rPr lang="en-US" sz="3100" b="1" i="1" dirty="0">
                <a:latin typeface="Bodoni MT Condensed" pitchFamily="18" charset="0"/>
              </a:rPr>
            </a:br>
            <a:r>
              <a:rPr lang="en-US" sz="3100" b="1" i="1" dirty="0" smtClean="0">
                <a:latin typeface="Bodoni MT Condensed" pitchFamily="18" charset="0"/>
                <a:cs typeface="+mn-cs"/>
              </a:rPr>
              <a:t>Ministry </a:t>
            </a:r>
            <a:r>
              <a:rPr lang="en-US" sz="3100" b="1" i="1" dirty="0">
                <a:latin typeface="Bodoni MT Condensed" pitchFamily="18" charset="0"/>
                <a:cs typeface="+mn-cs"/>
              </a:rPr>
              <a:t>of higher </a:t>
            </a:r>
            <a:r>
              <a:rPr lang="en-US" sz="3100" b="1" i="1" dirty="0" smtClean="0">
                <a:latin typeface="Bodoni MT Condensed" pitchFamily="18" charset="0"/>
                <a:cs typeface="+mn-cs"/>
              </a:rPr>
              <a:t>education </a:t>
            </a:r>
            <a:r>
              <a:rPr lang="en-US" sz="3100" b="1" i="1" dirty="0">
                <a:latin typeface="Bodoni MT Condensed" pitchFamily="18" charset="0"/>
                <a:cs typeface="+mn-cs"/>
              </a:rPr>
              <a:t>and scientific research </a:t>
            </a:r>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Middle Technical </a:t>
            </a:r>
            <a:r>
              <a:rPr lang="en-US" sz="3100" b="1" i="1" dirty="0" smtClean="0">
                <a:latin typeface="Bodoni MT Condensed" pitchFamily="18" charset="0"/>
              </a:rPr>
              <a:t>University</a:t>
            </a:r>
            <a:br>
              <a:rPr lang="en-US" sz="3100" b="1" i="1" dirty="0" smtClean="0">
                <a:latin typeface="Bodoni MT Condensed" pitchFamily="18" charset="0"/>
              </a:rPr>
            </a:br>
            <a:r>
              <a:rPr lang="en-US" sz="3100" b="1" i="1" dirty="0" err="1">
                <a:latin typeface="Bodoni MT Condensed" pitchFamily="18" charset="0"/>
              </a:rPr>
              <a:t>Baquba</a:t>
            </a:r>
            <a:r>
              <a:rPr lang="en-US" sz="3100" b="1" i="1" dirty="0">
                <a:latin typeface="Bodoni MT Condensed" pitchFamily="18" charset="0"/>
              </a:rPr>
              <a:t> Technical </a:t>
            </a:r>
            <a:r>
              <a:rPr lang="en-US" sz="3100" b="1" i="1" dirty="0" smtClean="0">
                <a:latin typeface="Bodoni MT Condensed" pitchFamily="18" charset="0"/>
              </a:rPr>
              <a:t>Institute</a:t>
            </a:r>
            <a:r>
              <a:rPr lang="ar-IQ" sz="3100" b="1" i="1" dirty="0" smtClean="0">
                <a:latin typeface="Bodoni MT Condensed" pitchFamily="18" charset="0"/>
              </a:rPr>
              <a:t/>
            </a:r>
            <a:br>
              <a:rPr lang="ar-IQ" sz="3100" b="1" i="1" dirty="0" smtClean="0">
                <a:latin typeface="Bodoni MT Condensed" pitchFamily="18" charset="0"/>
              </a:rPr>
            </a:br>
            <a:r>
              <a:rPr lang="en-US" sz="3100" b="1" i="1" dirty="0" smtClean="0">
                <a:latin typeface="Bodoni MT Condensed" pitchFamily="18" charset="0"/>
              </a:rPr>
              <a:t>Pathological </a:t>
            </a:r>
            <a:r>
              <a:rPr lang="en-US" sz="3100" b="1" i="1" dirty="0">
                <a:latin typeface="Bodoni MT Condensed" pitchFamily="18" charset="0"/>
              </a:rPr>
              <a:t>analysis  Department</a:t>
            </a:r>
            <a:r>
              <a:rPr lang="en-US" sz="3200" dirty="0"/>
              <a:t/>
            </a:r>
            <a:br>
              <a:rPr lang="en-US" sz="3200" dirty="0"/>
            </a:br>
            <a:r>
              <a:rPr lang="ar-IQ" sz="3200" dirty="0" smtClean="0"/>
              <a:t/>
            </a:r>
            <a:br>
              <a:rPr lang="ar-IQ" sz="3200" dirty="0" smtClean="0"/>
            </a:br>
            <a:r>
              <a:rPr lang="en-US" sz="3200" dirty="0" smtClean="0"/>
              <a:t/>
            </a:r>
            <a:br>
              <a:rPr lang="en-US" sz="3200" dirty="0" smtClean="0"/>
            </a:br>
            <a:r>
              <a:rPr lang="en-US" sz="3200" b="1" i="1" dirty="0" smtClean="0"/>
              <a:t>                     </a:t>
            </a:r>
            <a:r>
              <a:rPr lang="en-US" sz="6000" b="1" i="1" dirty="0" smtClean="0"/>
              <a:t>Medical Laboratory</a:t>
            </a:r>
            <a:r>
              <a:rPr lang="en-US" sz="6000" dirty="0" smtClean="0"/>
              <a:t/>
            </a:r>
            <a:br>
              <a:rPr lang="en-US" sz="6000" dirty="0" smtClean="0"/>
            </a:br>
            <a:r>
              <a:rPr lang="en-US" sz="6000" b="1" i="1" dirty="0" smtClean="0"/>
              <a:t>                 Instrument </a:t>
            </a:r>
            <a:r>
              <a:rPr lang="ar-IQ" sz="3200" dirty="0" smtClean="0"/>
              <a:t/>
            </a:r>
            <a:br>
              <a:rPr lang="ar-IQ" sz="3200" dirty="0" smtClean="0"/>
            </a:br>
            <a:r>
              <a:rPr lang="ar-IQ" sz="3200" dirty="0" smtClean="0"/>
              <a:t/>
            </a:r>
            <a:br>
              <a:rPr lang="ar-IQ" sz="3200" dirty="0" smtClean="0"/>
            </a:br>
            <a:r>
              <a:rPr lang="ar-IQ" sz="3200" dirty="0"/>
              <a:t/>
            </a:r>
            <a:br>
              <a:rPr lang="ar-IQ" sz="3200" dirty="0"/>
            </a:br>
            <a:r>
              <a:rPr lang="en-US" sz="3200" dirty="0"/>
              <a:t/>
            </a:r>
            <a:br>
              <a:rPr lang="en-US" sz="3200" dirty="0"/>
            </a:br>
            <a:r>
              <a:rPr lang="en-US" sz="3200" dirty="0" smtClean="0"/>
              <a:t>                       </a:t>
            </a:r>
            <a:r>
              <a:rPr lang="en-US" sz="3600" b="1" i="1" dirty="0" smtClean="0"/>
              <a:t/>
            </a:r>
            <a:br>
              <a:rPr lang="en-US" sz="3600" b="1" i="1" dirty="0" smtClean="0"/>
            </a:br>
            <a:r>
              <a:rPr lang="ar-IQ" sz="3600" b="1" dirty="0" smtClean="0"/>
              <a:t/>
            </a:r>
            <a:br>
              <a:rPr lang="ar-IQ" sz="3600" b="1" dirty="0" smtClean="0"/>
            </a:br>
            <a:r>
              <a:rPr lang="ar-IQ" sz="3600" b="1" dirty="0" smtClean="0"/>
              <a:t> </a:t>
            </a:r>
            <a:endParaRPr lang="ar-IQ" sz="3600" b="1" dirty="0"/>
          </a:p>
        </p:txBody>
      </p:sp>
      <p:sp>
        <p:nvSpPr>
          <p:cNvPr id="3" name="Content Placeholder 2"/>
          <p:cNvSpPr>
            <a:spLocks noGrp="1"/>
          </p:cNvSpPr>
          <p:nvPr>
            <p:ph idx="1"/>
          </p:nvPr>
        </p:nvSpPr>
        <p:spPr>
          <a:xfrm>
            <a:off x="214282" y="4857760"/>
            <a:ext cx="8643998" cy="114300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buNone/>
            </a:pPr>
            <a:r>
              <a:rPr lang="en-US" sz="4400" b="1" i="1" dirty="0" err="1" smtClean="0">
                <a:latin typeface="BrowalliaUPC" pitchFamily="34" charset="-34"/>
                <a:cs typeface="BrowalliaUPC" pitchFamily="34" charset="-34"/>
              </a:rPr>
              <a:t>Assist.prof</a:t>
            </a:r>
            <a:r>
              <a:rPr lang="en-US" sz="4400" b="1" i="1" dirty="0" smtClean="0">
                <a:latin typeface="BrowalliaUPC" pitchFamily="34" charset="-34"/>
                <a:cs typeface="BrowalliaUPC" pitchFamily="34" charset="-34"/>
              </a:rPr>
              <a:t>. : </a:t>
            </a:r>
            <a:r>
              <a:rPr lang="en-US" sz="4400" b="1" i="1" dirty="0" err="1" smtClean="0">
                <a:latin typeface="BrowalliaUPC" pitchFamily="34" charset="-34"/>
                <a:cs typeface="BrowalliaUPC" pitchFamily="34" charset="-34"/>
              </a:rPr>
              <a:t>Eman</a:t>
            </a:r>
            <a:r>
              <a:rPr lang="en-US" sz="4400" b="1" i="1" dirty="0" smtClean="0">
                <a:latin typeface="BrowalliaUPC" pitchFamily="34" charset="-34"/>
                <a:cs typeface="BrowalliaUPC" pitchFamily="34" charset="-34"/>
              </a:rPr>
              <a:t> Ismail </a:t>
            </a:r>
            <a:r>
              <a:rPr lang="en-US" sz="4400" b="1" i="1" dirty="0" err="1" smtClean="0">
                <a:latin typeface="BrowalliaUPC" pitchFamily="34" charset="-34"/>
                <a:cs typeface="BrowalliaUPC" pitchFamily="34" charset="-34"/>
              </a:rPr>
              <a:t>Momammed</a:t>
            </a:r>
            <a:r>
              <a:rPr lang="en-US" sz="6600" b="1" i="1" dirty="0" smtClean="0">
                <a:latin typeface="BrowalliaUPC" pitchFamily="34" charset="-34"/>
                <a:cs typeface="BrowalliaUPC" pitchFamily="34" charset="-34"/>
              </a:rPr>
              <a:t> </a:t>
            </a:r>
            <a:endParaRPr lang="ar-IQ" sz="6600" i="1" dirty="0">
              <a:latin typeface="BrowalliaUPC" pitchFamily="34" charset="-34"/>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Parts of photometer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1-</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Light source .</a:t>
            </a:r>
            <a:endParaRPr kumimoji="0" lang="en-US" sz="3000" b="0" i="0" u="none" strike="noStrike" cap="none" normalizeH="0" baseline="0" dirty="0" smtClean="0">
              <a:ln>
                <a:noFill/>
              </a:ln>
              <a:solidFill>
                <a:schemeClr val="tx1"/>
              </a:solidFill>
              <a:effectLst/>
              <a:latin typeface="Arial" pitchFamily="34" charset="0"/>
              <a:cs typeface="+mj-cs"/>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2- </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Filter</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 to give approximate wave length according to the color .</a:t>
            </a:r>
            <a:endParaRPr kumimoji="0" lang="en-US" sz="3000" b="0" i="0" u="none" strike="noStrike" cap="none" normalizeH="0" baseline="0" dirty="0" smtClean="0">
              <a:ln>
                <a:noFill/>
              </a:ln>
              <a:solidFill>
                <a:schemeClr val="tx1"/>
              </a:solidFill>
              <a:effectLst/>
              <a:latin typeface="Arial" pitchFamily="34" charset="0"/>
              <a:cs typeface="+mj-cs"/>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3-</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Sample holder</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which can hold the sample .</a:t>
            </a:r>
            <a:endParaRPr kumimoji="0" lang="en-US" sz="3000" b="0" i="0" u="none" strike="noStrike" cap="none" normalizeH="0" baseline="0" dirty="0" smtClean="0">
              <a:ln>
                <a:noFill/>
              </a:ln>
              <a:solidFill>
                <a:schemeClr val="tx1"/>
              </a:solidFill>
              <a:effectLst/>
              <a:latin typeface="Arial" pitchFamily="34" charset="0"/>
              <a:cs typeface="+mj-cs"/>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4- </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Photocell</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 it will convert the light to electrical current</a:t>
            </a:r>
            <a:endParaRPr kumimoji="0" lang="en-US" sz="3000" b="0" i="0" u="none" strike="noStrike" cap="none" normalizeH="0" baseline="0" dirty="0" smtClean="0">
              <a:ln>
                <a:noFill/>
              </a:ln>
              <a:solidFill>
                <a:schemeClr val="tx1"/>
              </a:solidFill>
              <a:effectLst/>
              <a:latin typeface="Arial" pitchFamily="34" charset="0"/>
              <a:cs typeface="+mj-cs"/>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5- </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Galvanometer</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 which can measure the current from photocell.</a:t>
            </a:r>
            <a:endParaRPr kumimoji="0" lang="en-US" sz="3000" b="0" i="0" u="none" strike="noStrike" cap="none" normalizeH="0" baseline="0" dirty="0" smtClean="0">
              <a:ln>
                <a:noFill/>
              </a:ln>
              <a:solidFill>
                <a:schemeClr val="tx1"/>
              </a:solidFill>
              <a:effectLst/>
              <a:latin typeface="Arial" pitchFamily="34" charset="0"/>
              <a:cs typeface="+mj-cs"/>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6-</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Zero adjustment</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 which can adjust the zero point and reading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p>
          <a:p>
            <a:pPr marL="0" marR="0" lvl="0" indent="0" algn="l" defTabSz="914400" rtl="1"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1"/>
          <p:cNvSpPr>
            <a:spLocks noChangeArrowheads="1"/>
          </p:cNvSpPr>
          <p:nvPr/>
        </p:nvSpPr>
        <p:spPr bwMode="auto">
          <a:xfrm>
            <a:off x="0" y="0"/>
            <a:ext cx="9144000" cy="175432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Types of filter :</a:t>
            </a:r>
            <a:endParaRPr kumimoji="0" lang="en-US" sz="3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Blue filter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it will pass the wavelength between ( 400 </a:t>
            </a:r>
            <a:r>
              <a:rPr kumimoji="0" lang="en-US"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495 ) nm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Green filter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it will pass the wavelength between( 500 </a:t>
            </a:r>
            <a:r>
              <a:rPr kumimoji="0" lang="en-US"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580 ) nm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Red filter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it will pass the wavelength between ( 600 </a:t>
            </a:r>
            <a:r>
              <a:rPr kumimoji="0" lang="en-US"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800 ) nm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descr="صورة ذات صلة"/>
          <p:cNvPicPr/>
          <p:nvPr/>
        </p:nvPicPr>
        <p:blipFill>
          <a:blip r:embed="rId2"/>
          <a:srcRect/>
          <a:stretch>
            <a:fillRect/>
          </a:stretch>
        </p:blipFill>
        <p:spPr bwMode="auto">
          <a:xfrm>
            <a:off x="1071538" y="2095500"/>
            <a:ext cx="7000924" cy="3405202"/>
          </a:xfrm>
          <a:prstGeom prst="rect">
            <a:avLst/>
          </a:prstGeom>
          <a:noFill/>
          <a:ln w="9525">
            <a:solidFill>
              <a:schemeClr val="tx1"/>
            </a:solidFill>
            <a:miter lim="800000"/>
            <a:headEnd/>
            <a:tailEnd/>
          </a:ln>
        </p:spPr>
      </p:pic>
      <p:sp>
        <p:nvSpPr>
          <p:cNvPr id="101378" name="Rectangle 2"/>
          <p:cNvSpPr>
            <a:spLocks noChangeArrowheads="1"/>
          </p:cNvSpPr>
          <p:nvPr/>
        </p:nvSpPr>
        <p:spPr bwMode="auto">
          <a:xfrm>
            <a:off x="3000364" y="6072206"/>
            <a:ext cx="2207849" cy="40011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Photometer device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نتيجة بحث الصور عن جهاز فوتوميتر"/>
          <p:cNvPicPr/>
          <p:nvPr/>
        </p:nvPicPr>
        <p:blipFill>
          <a:blip r:embed="rId2"/>
          <a:srcRect/>
          <a:stretch>
            <a:fillRect/>
          </a:stretch>
        </p:blipFill>
        <p:spPr bwMode="auto">
          <a:xfrm>
            <a:off x="642910" y="571480"/>
            <a:ext cx="8001056" cy="3729057"/>
          </a:xfrm>
          <a:prstGeom prst="rect">
            <a:avLst/>
          </a:prstGeom>
          <a:noFill/>
          <a:ln w="19050">
            <a:solidFill>
              <a:schemeClr val="tx1"/>
            </a:solidFill>
            <a:miter lim="800000"/>
            <a:headEnd/>
            <a:tailEnd/>
          </a:ln>
        </p:spPr>
      </p:pic>
      <p:sp>
        <p:nvSpPr>
          <p:cNvPr id="100353" name="Rectangle 1"/>
          <p:cNvSpPr>
            <a:spLocks noChangeArrowheads="1"/>
          </p:cNvSpPr>
          <p:nvPr/>
        </p:nvSpPr>
        <p:spPr bwMode="auto">
          <a:xfrm>
            <a:off x="2786050" y="5072074"/>
            <a:ext cx="3358613" cy="40011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Light path in the photometer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3999" cy="2677656"/>
          </a:xfrm>
          <a:prstGeom prst="rect">
            <a:avLst/>
          </a:prstGeom>
        </p:spPr>
        <p:txBody>
          <a:bodyPr wrap="square">
            <a:spAutoFit/>
          </a:bodyPr>
          <a:lstStyle/>
          <a:p>
            <a:pPr lvl="0" algn="l" rtl="0" fontAlgn="base">
              <a:spcBef>
                <a:spcPct val="0"/>
              </a:spcBef>
              <a:spcAft>
                <a:spcPct val="0"/>
              </a:spcAft>
            </a:pPr>
            <a:r>
              <a:rPr lang="en-US" sz="2400" b="1" dirty="0" smtClean="0">
                <a:solidFill>
                  <a:srgbClr val="FF0000"/>
                </a:solidFill>
                <a:latin typeface="Calibri" pitchFamily="34" charset="0"/>
                <a:ea typeface="Times New Roman" pitchFamily="18" charset="0"/>
                <a:cs typeface="+mj-cs"/>
              </a:rPr>
              <a:t>Lecture ( 5 ) :</a:t>
            </a:r>
          </a:p>
          <a:p>
            <a:pPr lvl="0" algn="l" rtl="0" fontAlgn="base">
              <a:spcBef>
                <a:spcPct val="0"/>
              </a:spcBef>
              <a:spcAft>
                <a:spcPct val="0"/>
              </a:spcAft>
            </a:pPr>
            <a:endParaRPr lang="en-US" sz="2400" b="1" dirty="0" smtClean="0">
              <a:solidFill>
                <a:srgbClr val="FF0000"/>
              </a:solidFill>
              <a:latin typeface="Calibri" pitchFamily="34" charset="0"/>
              <a:ea typeface="Times New Roman" pitchFamily="18" charset="0"/>
              <a:cs typeface="+mj-cs"/>
            </a:endParaRPr>
          </a:p>
          <a:p>
            <a:pPr lvl="0" algn="l" rtl="0" fontAlgn="base">
              <a:spcBef>
                <a:spcPct val="0"/>
              </a:spcBef>
              <a:spcAft>
                <a:spcPct val="0"/>
              </a:spcAft>
            </a:pPr>
            <a:endParaRPr lang="en-US" sz="2400" b="1" dirty="0" smtClean="0">
              <a:solidFill>
                <a:srgbClr val="FF0000"/>
              </a:solidFill>
              <a:latin typeface="Calibri" pitchFamily="34" charset="0"/>
              <a:ea typeface="Times New Roman" pitchFamily="18" charset="0"/>
              <a:cs typeface="+mj-cs"/>
            </a:endParaRPr>
          </a:p>
          <a:p>
            <a:pPr lvl="0" algn="l" rtl="0" fontAlgn="base">
              <a:spcBef>
                <a:spcPct val="0"/>
              </a:spcBef>
              <a:spcAft>
                <a:spcPct val="0"/>
              </a:spcAft>
            </a:pPr>
            <a:endParaRPr lang="en-US" sz="2400" b="1" dirty="0" smtClean="0">
              <a:solidFill>
                <a:srgbClr val="FF0000"/>
              </a:solidFill>
              <a:latin typeface="Calibri" pitchFamily="34" charset="0"/>
              <a:ea typeface="Times New Roman" pitchFamily="18" charset="0"/>
              <a:cs typeface="+mj-cs"/>
            </a:endParaRPr>
          </a:p>
          <a:p>
            <a:pPr lvl="0" algn="l" rtl="0" fontAlgn="base">
              <a:spcBef>
                <a:spcPct val="0"/>
              </a:spcBef>
              <a:spcAft>
                <a:spcPct val="0"/>
              </a:spcAft>
            </a:pPr>
            <a:endParaRPr lang="en-US" sz="2400" b="1" dirty="0" smtClean="0">
              <a:solidFill>
                <a:srgbClr val="FF0000"/>
              </a:solidFill>
              <a:latin typeface="Calibri" pitchFamily="34" charset="0"/>
              <a:ea typeface="Times New Roman" pitchFamily="18" charset="0"/>
              <a:cs typeface="+mj-cs"/>
            </a:endParaRPr>
          </a:p>
          <a:p>
            <a:pPr lvl="0" algn="l" rtl="0" fontAlgn="base">
              <a:spcBef>
                <a:spcPct val="0"/>
              </a:spcBef>
              <a:spcAft>
                <a:spcPct val="0"/>
              </a:spcAft>
            </a:pPr>
            <a:endParaRPr lang="en-US" sz="2400" b="1" dirty="0" smtClean="0">
              <a:solidFill>
                <a:srgbClr val="FF0000"/>
              </a:solidFill>
              <a:latin typeface="Calibri" pitchFamily="34" charset="0"/>
              <a:ea typeface="Times New Roman" pitchFamily="18" charset="0"/>
              <a:cs typeface="+mj-cs"/>
            </a:endParaRPr>
          </a:p>
          <a:p>
            <a:pPr lvl="0" algn="l" rtl="0" fontAlgn="base">
              <a:spcBef>
                <a:spcPct val="0"/>
              </a:spcBef>
              <a:spcAft>
                <a:spcPct val="0"/>
              </a:spcAft>
            </a:pPr>
            <a:r>
              <a:rPr lang="en-US" sz="2400" b="1" dirty="0" smtClean="0">
                <a:solidFill>
                  <a:srgbClr val="FF0000"/>
                </a:solidFill>
                <a:latin typeface="Calibri" pitchFamily="34" charset="0"/>
                <a:ea typeface="Times New Roman" pitchFamily="18" charset="0"/>
                <a:cs typeface="+mj-cs"/>
              </a:rPr>
              <a:t> </a:t>
            </a:r>
          </a:p>
        </p:txBody>
      </p:sp>
      <p:sp>
        <p:nvSpPr>
          <p:cNvPr id="69633" name="Rectangle 1"/>
          <p:cNvSpPr>
            <a:spLocks noChangeArrowheads="1"/>
          </p:cNvSpPr>
          <p:nvPr/>
        </p:nvSpPr>
        <p:spPr bwMode="auto">
          <a:xfrm>
            <a:off x="0" y="0"/>
            <a:ext cx="9144000" cy="747897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 </a:t>
            </a:r>
            <a:r>
              <a:rPr kumimoji="0" lang="en-US" sz="2800" b="1" i="0" u="none" strike="noStrike" cap="none" normalizeH="0" baseline="0" dirty="0" smtClean="0">
                <a:ln>
                  <a:noFill/>
                </a:ln>
                <a:solidFill>
                  <a:srgbClr val="FF0000"/>
                </a:solidFill>
                <a:effectLst/>
                <a:latin typeface="Times New Roman" pitchFamily="18" charset="0"/>
                <a:ea typeface="Calibri" pitchFamily="34" charset="0"/>
                <a:cs typeface="+mj-cs"/>
              </a:rPr>
              <a:t>Lecture ( 5 ):         </a:t>
            </a:r>
            <a:endParaRPr kumimoji="0" lang="en-US" sz="3200" b="1" i="0" u="none" strike="noStrike" cap="none" normalizeH="0" baseline="0" dirty="0" smtClean="0">
              <a:ln>
                <a:noFill/>
              </a:ln>
              <a:solidFill>
                <a:srgbClr val="FF0000"/>
              </a:solidFill>
              <a:effectLst/>
              <a:latin typeface="Times New Roman" pitchFamily="18" charset="0"/>
              <a:ea typeface="Calibri" pitchFamily="34" charset="0"/>
              <a:cs typeface="+mj-cs"/>
            </a:endParaRPr>
          </a:p>
          <a:p>
            <a:pPr marL="0" marR="0" lvl="0" indent="90488" algn="l" defTabSz="914400" rtl="1" eaLnBrk="1" fontAlgn="base" latinLnBrk="0" hangingPunct="1">
              <a:lnSpc>
                <a:spcPct val="100000"/>
              </a:lnSpc>
              <a:spcBef>
                <a:spcPct val="0"/>
              </a:spcBef>
              <a:spcAft>
                <a:spcPct val="0"/>
              </a:spcAft>
              <a:buClrTx/>
              <a:buSzTx/>
              <a:buFontTx/>
              <a:buNone/>
              <a:tabLst/>
            </a:pPr>
            <a:r>
              <a:rPr lang="en-US" sz="3200" b="1" dirty="0" smtClean="0">
                <a:solidFill>
                  <a:srgbClr val="000000"/>
                </a:solidFill>
                <a:latin typeface="Times New Roman" pitchFamily="18" charset="0"/>
                <a:ea typeface="Calibri" pitchFamily="34" charset="0"/>
                <a:cs typeface="+mj-cs"/>
              </a:rPr>
              <a:t>                                    </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Photometry</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Visible light spectrum: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just"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When  a  beam  of  light  passes  through  a  colored  solution,  it interacts  with  matters  in  the  solution  and  the  result  may  be refraction,   reflection, absorption and   transmission   among   others              </a:t>
            </a:r>
          </a:p>
          <a:p>
            <a:pPr marL="0" marR="0" lvl="0" indent="90488" algn="just" defTabSz="914400" rtl="0" eaLnBrk="0" fontAlgn="base" latinLnBrk="0" hangingPunct="0">
              <a:lnSpc>
                <a:spcPct val="100000"/>
              </a:lnSpc>
              <a:spcBef>
                <a:spcPct val="0"/>
              </a:spcBef>
              <a:spcAft>
                <a:spcPct val="0"/>
              </a:spcAft>
              <a:buClrTx/>
              <a:buSzTx/>
              <a:buFontTx/>
              <a:buNone/>
              <a:tabLst/>
            </a:pPr>
            <a:endParaRPr lang="en-US" sz="3200" b="1" dirty="0" smtClean="0">
              <a:solidFill>
                <a:srgbClr val="000000"/>
              </a:solidFill>
              <a:latin typeface="Times New Roman" pitchFamily="18" charset="0"/>
              <a:ea typeface="Calibri" pitchFamily="34" charset="0"/>
              <a:cs typeface="+mj-cs"/>
            </a:endParaRPr>
          </a:p>
          <a:p>
            <a:pPr marL="0" marR="0" lvl="0" indent="90488"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-Refraction:</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Is defined as sudden change in the direction  of  the beam when the  light passes from one medium to other with a different physical density.</a:t>
            </a:r>
          </a:p>
          <a:p>
            <a:pPr marL="0" marR="0" lvl="0" indent="90488" algn="just"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just" defTabSz="914400" rtl="0"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ea typeface="Calibri" pitchFamily="34" charset="0"/>
              <a:cs typeface="+mj-cs"/>
            </a:endParaRPr>
          </a:p>
          <a:p>
            <a:pPr marL="0" marR="0" lvl="0" indent="90488" algn="just"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just"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a:t>
            </a:r>
            <a:r>
              <a:rPr kumimoji="0" lang="en-US" sz="3200" b="0" i="0" u="none" strike="noStrike" cap="none" normalizeH="0" baseline="0" dirty="0" smtClean="0">
                <a:ln>
                  <a:noFill/>
                </a:ln>
                <a:solidFill>
                  <a:schemeClr val="tx1"/>
                </a:solidFill>
                <a:effectLst/>
                <a:latin typeface="Arial" pitchFamily="34" charset="0"/>
                <a:cs typeface="+mj-cs"/>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1"/>
          <p:cNvSpPr>
            <a:spLocks noChangeArrowheads="1"/>
          </p:cNvSpPr>
          <p:nvPr/>
        </p:nvSpPr>
        <p:spPr bwMode="auto">
          <a:xfrm>
            <a:off x="0" y="0"/>
            <a:ext cx="9644098" cy="695575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tab pos="-180975" algn="l"/>
              </a:tabLst>
            </a:pPr>
            <a:endPar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l" defTabSz="914400" rtl="1" eaLnBrk="1" fontAlgn="base" latinLnBrk="0" hangingPunct="1">
              <a:lnSpc>
                <a:spcPct val="100000"/>
              </a:lnSpc>
              <a:spcBef>
                <a:spcPct val="0"/>
              </a:spcBef>
              <a:spcAft>
                <a:spcPct val="0"/>
              </a:spcAft>
              <a:buClrTx/>
              <a:buSzTx/>
              <a:buFontTx/>
              <a:buNone/>
              <a:tabLst>
                <a:tab pos="-180975" algn="l"/>
              </a:tabLst>
            </a:pPr>
            <a:r>
              <a:rPr lang="en-US" sz="3200" b="1" dirty="0" smtClean="0">
                <a:solidFill>
                  <a:srgbClr val="000000"/>
                </a:solidFill>
                <a:latin typeface="Times New Roman" pitchFamily="18" charset="0"/>
                <a:ea typeface="Calibri" pitchFamily="34" charset="0"/>
                <a:cs typeface="+mj-cs"/>
              </a:rPr>
              <a:t>-</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Reflection:</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Is a condition where the beam returns </a:t>
            </a:r>
          </a:p>
          <a:p>
            <a:pPr marL="0" marR="0" lvl="0" indent="90488" algn="l" defTabSz="914400" rtl="1" eaLnBrk="1" fontAlgn="base" latinLnBrk="0" hangingPunct="1">
              <a:lnSpc>
                <a:spcPct val="100000"/>
              </a:lnSpc>
              <a:spcBef>
                <a:spcPct val="0"/>
              </a:spcBef>
              <a:spcAft>
                <a:spcPct val="0"/>
              </a:spcAft>
              <a:buClrTx/>
              <a:buSzTx/>
              <a:buFontTx/>
              <a:buNone/>
              <a:tabLst>
                <a:tab pos="-180975" algn="l"/>
              </a:tabLst>
            </a:pPr>
            <a:r>
              <a:rPr lang="en-US" sz="3200" dirty="0" smtClean="0">
                <a:solidFill>
                  <a:srgbClr val="000000"/>
                </a:solidFill>
                <a:latin typeface="Times New Roman" pitchFamily="18" charset="0"/>
                <a:ea typeface="Calibri" pitchFamily="34" charset="0"/>
                <a:cs typeface="+mj-cs"/>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back towards its source    such as mirror.    </a:t>
            </a:r>
            <a:endParaRPr kumimoji="0" lang="ar-IQ" sz="32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l" defTabSz="914400" rtl="1" eaLnBrk="1" fontAlgn="base" latinLnBrk="0" hangingPunct="1">
              <a:lnSpc>
                <a:spcPct val="100000"/>
              </a:lnSpc>
              <a:spcBef>
                <a:spcPct val="0"/>
              </a:spcBef>
              <a:spcAft>
                <a:spcPct val="0"/>
              </a:spcAft>
              <a:buClrTx/>
              <a:buSzTx/>
              <a:buFontTx/>
              <a:buNone/>
              <a:tabLst>
                <a:tab pos="-180975" algn="l"/>
              </a:tabLst>
            </a:pPr>
            <a:endParaRPr kumimoji="0" lang="en-US" sz="14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	-Absorption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Is a situation where some components   of the light (colors) are retained or absorbed</a:t>
            </a:r>
            <a:r>
              <a:rPr kumimoji="0" lang="en-US" sz="3200" b="0" i="0" u="none" strike="noStrike" cap="none" normalizeH="0" baseline="0" dirty="0" smtClean="0">
                <a:ln>
                  <a:noFill/>
                </a:ln>
                <a:solidFill>
                  <a:srgbClr val="000000"/>
                </a:solidFill>
                <a:effectLst/>
                <a:latin typeface="Calibri" pitchFamily="34" charset="0"/>
                <a:ea typeface="Calibri" pitchFamily="34" charset="0"/>
                <a:cs typeface="+mj-cs"/>
              </a:rPr>
              <a:t>.</a:t>
            </a: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r>
              <a:rPr kumimoji="0" lang="en-US" sz="3200" b="0" i="0" u="none" strike="noStrike" cap="none" normalizeH="0" baseline="0" dirty="0" smtClean="0">
                <a:ln>
                  <a:noFill/>
                </a:ln>
                <a:solidFill>
                  <a:srgbClr val="000000"/>
                </a:solidFill>
                <a:effectLst/>
                <a:latin typeface="Calibri" pitchFamily="34" charset="0"/>
                <a:ea typeface="Calibri" pitchFamily="34" charset="0"/>
                <a:cs typeface="+mj-cs"/>
              </a:rPr>
              <a:t>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r>
              <a:rPr lang="en-US" sz="3200" b="1" dirty="0" smtClean="0">
                <a:solidFill>
                  <a:srgbClr val="000000"/>
                </a:solidFill>
                <a:latin typeface="Times New Roman" pitchFamily="18" charset="0"/>
                <a:ea typeface="Calibri" pitchFamily="34" charset="0"/>
                <a:cs typeface="+mj-cs"/>
              </a:rPr>
              <a:t>-</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Transmission: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Refers to the situations where some portions of the light  permitted to pass through a given medium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tab pos="-180975" algn="l"/>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739946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lnSpc>
                <a:spcPct val="150000"/>
              </a:lnSpc>
            </a:pPr>
            <a:r>
              <a:rPr lang="en-US" sz="3200" dirty="0" smtClean="0"/>
              <a:t>Radiation is characterized by waves on which  basis  the electromagnetic radiation spectrum could be divided in many regions including gamma rays,            x-rays, ultraviolet rays, visible light , infrared, microwaves  and  radio  waves . visible  region  is  the  radiant  energy  to  which  the  human  eye  responds and their wavelength varies between 400 and 700 nm </a:t>
            </a:r>
          </a:p>
          <a:p>
            <a:pPr algn="just">
              <a:lnSpc>
                <a:spcPct val="150000"/>
              </a:lnSpc>
            </a:pPr>
            <a:endParaRPr lang="en-US" sz="3200" dirty="0" smtClean="0"/>
          </a:p>
          <a:p>
            <a:pPr algn="just">
              <a:lnSpc>
                <a:spcPct val="150000"/>
              </a:lnSpc>
            </a:pPr>
            <a:endParaRPr lang="en-US" sz="3200" dirty="0" smtClean="0"/>
          </a:p>
          <a:p>
            <a:pPr algn="just">
              <a:lnSpc>
                <a:spcPct val="150000"/>
              </a:lnSpc>
            </a:pPr>
            <a:r>
              <a:rPr lang="en-US" sz="3200" dirty="0" smtClean="0"/>
              <a:t> </a:t>
            </a:r>
            <a:endParaRPr lang="ar-IQ"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304698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n-US" sz="3200" dirty="0" smtClean="0"/>
              <a:t>Wavelength  of  about  700  nm  are  seen  by  the  eyes  as  red colors while those of progressively shorter wavelengths give in descending order to orange, yellow, green, blue, indigo and finally violet colors which is produced in the short wavelength of 400nm                                                                                    </a:t>
            </a:r>
            <a:r>
              <a:rPr lang="en-US" dirty="0" smtClean="0"/>
              <a:t> </a:t>
            </a:r>
            <a:endParaRPr lang="ar-IQ" dirty="0"/>
          </a:p>
        </p:txBody>
      </p:sp>
      <p:pic>
        <p:nvPicPr>
          <p:cNvPr id="3" name="Picture 2" descr="نتيجة بحث الصور عن ‪spectrum of visible light‬‏"/>
          <p:cNvPicPr/>
          <p:nvPr/>
        </p:nvPicPr>
        <p:blipFill>
          <a:blip r:embed="rId2"/>
          <a:srcRect b="24638"/>
          <a:stretch>
            <a:fillRect/>
          </a:stretch>
        </p:blipFill>
        <p:spPr bwMode="auto">
          <a:xfrm>
            <a:off x="1071538" y="3071810"/>
            <a:ext cx="7286676" cy="2786082"/>
          </a:xfrm>
          <a:prstGeom prst="rect">
            <a:avLst/>
          </a:prstGeom>
          <a:noFill/>
          <a:ln w="9525">
            <a:solidFill>
              <a:schemeClr val="tx1"/>
            </a:solidFill>
            <a:miter lim="800000"/>
            <a:headEnd/>
            <a:tailEnd/>
          </a:ln>
        </p:spPr>
      </p:pic>
      <p:sp>
        <p:nvSpPr>
          <p:cNvPr id="4" name="Rectangle 3"/>
          <p:cNvSpPr/>
          <p:nvPr/>
        </p:nvSpPr>
        <p:spPr>
          <a:xfrm>
            <a:off x="3143240" y="6215082"/>
            <a:ext cx="2247217"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b="1" dirty="0" smtClean="0"/>
              <a:t>Visible light spectrum</a:t>
            </a: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نتيجة بحث الصور عن ‪light spectrum wavelengths‬‏"/>
          <p:cNvPicPr/>
          <p:nvPr/>
        </p:nvPicPr>
        <p:blipFill>
          <a:blip r:embed="rId2"/>
          <a:srcRect b="3619"/>
          <a:stretch>
            <a:fillRect/>
          </a:stretch>
        </p:blipFill>
        <p:spPr bwMode="auto">
          <a:xfrm>
            <a:off x="285720" y="214290"/>
            <a:ext cx="8572560" cy="5000659"/>
          </a:xfrm>
          <a:prstGeom prst="rect">
            <a:avLst/>
          </a:prstGeom>
          <a:noFill/>
          <a:ln w="9525">
            <a:solidFill>
              <a:schemeClr val="tx1"/>
            </a:solidFill>
            <a:miter lim="800000"/>
            <a:headEnd/>
            <a:tailEnd/>
          </a:ln>
        </p:spPr>
      </p:pic>
      <p:sp>
        <p:nvSpPr>
          <p:cNvPr id="3" name="Rectangle 2"/>
          <p:cNvSpPr/>
          <p:nvPr/>
        </p:nvSpPr>
        <p:spPr>
          <a:xfrm>
            <a:off x="2293801" y="5857892"/>
            <a:ext cx="3580339"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b="1" dirty="0" smtClean="0"/>
              <a:t> </a:t>
            </a:r>
            <a:r>
              <a:rPr lang="en-US" sz="2400" b="1" dirty="0" smtClean="0"/>
              <a:t>electromagnetic spectrum</a:t>
            </a: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1"/>
          <p:cNvSpPr>
            <a:spLocks noChangeArrowheads="1"/>
          </p:cNvSpPr>
          <p:nvPr/>
        </p:nvSpPr>
        <p:spPr bwMode="auto">
          <a:xfrm>
            <a:off x="0" y="0"/>
            <a:ext cx="9144000" cy="747897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Beer</a:t>
            </a:r>
            <a:r>
              <a:rPr kumimoji="0" lang="en-US" sz="3200" b="1"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 and Lambert</a:t>
            </a:r>
            <a:r>
              <a:rPr kumimoji="0" lang="en-US" sz="3200" b="1"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 Law: </a:t>
            </a:r>
            <a:r>
              <a:rPr kumimoji="0" lang="ar-IQ"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just"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Most colorimetric analytical tests are based on the Beer</a:t>
            </a:r>
            <a:r>
              <a:rPr kumimoji="0" lang="en-US" sz="3200" b="0"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 - </a:t>
            </a:r>
            <a:r>
              <a:rPr kumimoji="0" lang="en-US" sz="32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aLambert</a:t>
            </a:r>
            <a:r>
              <a:rPr kumimoji="0" lang="en-US" sz="3200" b="0" i="0" u="none" strike="noStrike" cap="none" normalizeH="0" baseline="0" dirty="0" err="1" smtClean="0">
                <a:ln>
                  <a:noFill/>
                </a:ln>
                <a:solidFill>
                  <a:srgbClr val="000000"/>
                </a:solidFill>
                <a:effectLst/>
                <a:latin typeface="Calibri"/>
                <a:ea typeface="Calibri" pitchFamily="34" charset="0"/>
                <a:cs typeface="Times New Roman" pitchFamily="18" charset="0"/>
              </a:rPr>
              <a:t>’</a:t>
            </a:r>
            <a:r>
              <a:rPr kumimoji="0" lang="en-US" sz="32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s</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law which states that under the correct conditions the absorbance  of a solution when   measured   at  the appropriate    wavelength    is    directly  proportional  to  its concentration  and  the  length  of  the  light  path  through  the solution.   Using   a standard,   this   law  can   be   applied   to  measuring the concentration of a substance in </a:t>
            </a:r>
            <a:r>
              <a:rPr kumimoji="0" lang="ar-IQ"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unknown (test) solution by using the formula:                     </a:t>
            </a:r>
          </a:p>
          <a:p>
            <a:pPr marL="0" marR="0" lvl="0" indent="90488" algn="just" defTabSz="914400" rtl="1"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ea typeface="Calibri" pitchFamily="34" charset="0"/>
              <a:cs typeface="Times New Roman" pitchFamily="18" charset="0"/>
            </a:endParaRPr>
          </a:p>
          <a:p>
            <a:pPr marL="0" marR="0" lvl="0" indent="90488" algn="just"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just"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3000372"/>
            <a:ext cx="3214710" cy="646331"/>
          </a:xfrm>
          <a:prstGeom prst="rect">
            <a:avLst/>
          </a:prstGeom>
        </p:spPr>
        <p:txBody>
          <a:bodyPr wrap="square">
            <a:spAutoFit/>
          </a:bodyPr>
          <a:lstStyle/>
          <a:p>
            <a:r>
              <a:rPr lang="en-US" b="1" dirty="0" smtClean="0"/>
              <a:t>Concentration of test ( C</a:t>
            </a:r>
            <a:r>
              <a:rPr lang="en-US" b="1" baseline="-25000" dirty="0" smtClean="0"/>
              <a:t>t</a:t>
            </a:r>
            <a:r>
              <a:rPr lang="en-US" b="1" dirty="0" smtClean="0"/>
              <a:t> )</a:t>
            </a:r>
            <a:r>
              <a:rPr lang="en-US" dirty="0" smtClean="0"/>
              <a:t> =                                    </a:t>
            </a:r>
            <a:endParaRPr lang="ar-IQ" dirty="0"/>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04451"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428992" y="2857496"/>
            <a:ext cx="2428892" cy="699626"/>
          </a:xfrm>
          <a:prstGeom prst="rect">
            <a:avLst/>
          </a:prstGeom>
          <a:noFill/>
        </p:spPr>
      </p:pic>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04453"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00760" y="2928934"/>
            <a:ext cx="3143240" cy="50006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723274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just" fontAlgn="base">
              <a:spcBef>
                <a:spcPct val="0"/>
              </a:spcBef>
              <a:spcAft>
                <a:spcPct val="0"/>
              </a:spcAft>
            </a:pPr>
            <a:r>
              <a:rPr lang="en-US" sz="3200" b="1" dirty="0" smtClean="0">
                <a:latin typeface="Times New Roman" pitchFamily="18" charset="0"/>
                <a:ea typeface="Calibri" pitchFamily="34" charset="0"/>
                <a:cs typeface="Times New Roman" pitchFamily="18" charset="0"/>
              </a:rPr>
              <a:t>Photometer                                    </a:t>
            </a:r>
            <a:endParaRPr lang="en-US" sz="3200" dirty="0" smtClean="0">
              <a:latin typeface="Times New Roman" pitchFamily="18" charset="0"/>
              <a:ea typeface="Calibri" pitchFamily="34" charset="0"/>
              <a:cs typeface="Times New Roman" pitchFamily="18" charset="0"/>
            </a:endParaRPr>
          </a:p>
          <a:p>
            <a:pPr lvl="0" algn="just" rtl="0" eaLnBrk="0" fontAlgn="base" hangingPunct="0">
              <a:lnSpc>
                <a:spcPct val="150000"/>
              </a:lnSpc>
              <a:spcBef>
                <a:spcPct val="0"/>
              </a:spcBef>
              <a:spcAft>
                <a:spcPct val="0"/>
              </a:spcAft>
            </a:pPr>
            <a:r>
              <a:rPr lang="en-US" sz="3200" dirty="0" smtClean="0">
                <a:latin typeface="Times New Roman" pitchFamily="18" charset="0"/>
                <a:ea typeface="Calibri" pitchFamily="34" charset="0"/>
                <a:cs typeface="Times New Roman" pitchFamily="18" charset="0"/>
              </a:rPr>
              <a:t>It is instrument measure the absorbance optical density . This equipment will measure the transmission and optical density depending on color filter which give the complement color  and in this case the reading less accurate than spectrophotometer which is use </a:t>
            </a:r>
            <a:r>
              <a:rPr lang="en-US" sz="3200" dirty="0" err="1" smtClean="0">
                <a:latin typeface="Times New Roman" pitchFamily="18" charset="0"/>
                <a:ea typeface="Calibri" pitchFamily="34" charset="0"/>
                <a:cs typeface="Times New Roman" pitchFamily="18" charset="0"/>
              </a:rPr>
              <a:t>monochrometer</a:t>
            </a:r>
            <a:r>
              <a:rPr lang="en-US" sz="3200" dirty="0" smtClean="0">
                <a:latin typeface="Times New Roman" pitchFamily="18" charset="0"/>
                <a:ea typeface="Calibri" pitchFamily="34" charset="0"/>
                <a:cs typeface="Times New Roman" pitchFamily="18" charset="0"/>
              </a:rPr>
              <a:t>  </a:t>
            </a:r>
          </a:p>
          <a:p>
            <a:pPr lvl="0" algn="just" rtl="0" eaLnBrk="0" fontAlgn="base" hangingPunct="0">
              <a:lnSpc>
                <a:spcPct val="150000"/>
              </a:lnSpc>
              <a:spcBef>
                <a:spcPct val="0"/>
              </a:spcBef>
              <a:spcAft>
                <a:spcPct val="0"/>
              </a:spcAft>
            </a:pPr>
            <a:endParaRPr lang="en-US" sz="3200" dirty="0" smtClean="0">
              <a:latin typeface="Times New Roman" pitchFamily="18" charset="0"/>
              <a:ea typeface="Calibri" pitchFamily="34" charset="0"/>
              <a:cs typeface="Times New Roman" pitchFamily="18" charset="0"/>
            </a:endParaRPr>
          </a:p>
          <a:p>
            <a:pPr lvl="0" algn="just" rtl="0" eaLnBrk="0" fontAlgn="base" hangingPunct="0">
              <a:lnSpc>
                <a:spcPct val="150000"/>
              </a:lnSpc>
              <a:spcBef>
                <a:spcPct val="0"/>
              </a:spcBef>
              <a:spcAft>
                <a:spcPct val="0"/>
              </a:spcAft>
            </a:pPr>
            <a:endParaRPr lang="en-US" sz="3200" dirty="0" smtClean="0">
              <a:latin typeface="Times New Roman" pitchFamily="18" charset="0"/>
              <a:ea typeface="Calibri" pitchFamily="34" charset="0"/>
              <a:cs typeface="Times New Roman" pitchFamily="18" charset="0"/>
            </a:endParaRPr>
          </a:p>
          <a:p>
            <a:pPr lvl="0" algn="just" rtl="0" eaLnBrk="0" fontAlgn="base" hangingPunct="0">
              <a:lnSpc>
                <a:spcPct val="150000"/>
              </a:lnSpc>
              <a:spcBef>
                <a:spcPct val="0"/>
              </a:spcBef>
              <a:spcAft>
                <a:spcPct val="0"/>
              </a:spcAft>
            </a:pPr>
            <a:r>
              <a:rPr lang="en-US" sz="3200" dirty="0" smtClean="0">
                <a:latin typeface="Times New Roman" pitchFamily="18" charset="0"/>
                <a:ea typeface="Calibri" pitchFamily="34" charset="0"/>
                <a:cs typeface="Times New Roman" pitchFamily="18" charset="0"/>
              </a:rPr>
              <a:t>                  </a:t>
            </a:r>
            <a:endParaRPr lang="en-US" sz="3200" dirty="0" smtClean="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368</TotalTime>
  <Words>469</Words>
  <Application>Microsoft Office PowerPoint</Application>
  <PresentationFormat>On-screen Show (4:3)</PresentationFormat>
  <Paragraphs>73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  Ministry of higher education and scientific research  Middle Technical University Baquba Technical Institute Pathological analysis  Department                        Medical Laboratory                  Instrument                               </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Laboratory  Instrument</dc:title>
  <dc:creator>الشارقة للحاسبات</dc:creator>
  <cp:lastModifiedBy>الشارقة للحاسبات</cp:lastModifiedBy>
  <cp:revision>55</cp:revision>
  <dcterms:created xsi:type="dcterms:W3CDTF">2018-01-28T09:59:26Z</dcterms:created>
  <dcterms:modified xsi:type="dcterms:W3CDTF">2018-09-25T14:21:09Z</dcterms:modified>
</cp:coreProperties>
</file>