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7" r:id="rId2"/>
    <p:sldId id="323" r:id="rId3"/>
    <p:sldId id="324" r:id="rId4"/>
    <p:sldId id="325" r:id="rId5"/>
    <p:sldId id="326" r:id="rId6"/>
    <p:sldId id="327" r:id="rId7"/>
    <p:sldId id="328" r:id="rId8"/>
    <p:sldId id="329" r:id="rId9"/>
    <p:sldId id="330" r:id="rId10"/>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IQ"/>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IQ"/>
          </a:p>
        </p:txBody>
      </p:sp>
      <p:sp>
        <p:nvSpPr>
          <p:cNvPr id="4" name="Date Placeholder 3"/>
          <p:cNvSpPr>
            <a:spLocks noGrp="1"/>
          </p:cNvSpPr>
          <p:nvPr>
            <p:ph type="dt" sz="half" idx="10"/>
          </p:nvPr>
        </p:nvSpPr>
        <p:spPr/>
        <p:txBody>
          <a:bodyPr/>
          <a:lstStyle/>
          <a:p>
            <a:fld id="{CB6F4568-A2B7-451B-8D4B-905447AD8D5D}" type="datetimeFigureOut">
              <a:rPr lang="ar-IQ" smtClean="0"/>
              <a:pPr/>
              <a:t>15/01/1440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18095F6E-D637-43B5-831E-7E5BE69A38A1}" type="slidenum">
              <a:rPr lang="ar-IQ" smtClean="0"/>
              <a:pPr/>
              <a:t>‹#›</a:t>
            </a:fld>
            <a:endParaRPr lang="ar-IQ"/>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CB6F4568-A2B7-451B-8D4B-905447AD8D5D}" type="datetimeFigureOut">
              <a:rPr lang="ar-IQ" smtClean="0"/>
              <a:pPr/>
              <a:t>15/01/1440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18095F6E-D637-43B5-831E-7E5BE69A38A1}" type="slidenum">
              <a:rPr lang="ar-IQ" smtClean="0"/>
              <a:pPr/>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IQ"/>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CB6F4568-A2B7-451B-8D4B-905447AD8D5D}" type="datetimeFigureOut">
              <a:rPr lang="ar-IQ" smtClean="0"/>
              <a:pPr/>
              <a:t>15/01/1440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18095F6E-D637-43B5-831E-7E5BE69A38A1}" type="slidenum">
              <a:rPr lang="ar-IQ" smtClean="0"/>
              <a:pPr/>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CB6F4568-A2B7-451B-8D4B-905447AD8D5D}" type="datetimeFigureOut">
              <a:rPr lang="ar-IQ" smtClean="0"/>
              <a:pPr/>
              <a:t>15/01/1440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18095F6E-D637-43B5-831E-7E5BE69A38A1}" type="slidenum">
              <a:rPr lang="ar-IQ" smtClean="0"/>
              <a:pPr/>
              <a:t>‹#›</a:t>
            </a:fld>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IQ"/>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B6F4568-A2B7-451B-8D4B-905447AD8D5D}" type="datetimeFigureOut">
              <a:rPr lang="ar-IQ" smtClean="0"/>
              <a:pPr/>
              <a:t>15/01/1440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18095F6E-D637-43B5-831E-7E5BE69A38A1}" type="slidenum">
              <a:rPr lang="ar-IQ" smtClean="0"/>
              <a:pPr/>
              <a:t>‹#›</a:t>
            </a:fld>
            <a:endParaRPr lang="ar-IQ"/>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5" name="Date Placeholder 4"/>
          <p:cNvSpPr>
            <a:spLocks noGrp="1"/>
          </p:cNvSpPr>
          <p:nvPr>
            <p:ph type="dt" sz="half" idx="10"/>
          </p:nvPr>
        </p:nvSpPr>
        <p:spPr/>
        <p:txBody>
          <a:bodyPr/>
          <a:lstStyle/>
          <a:p>
            <a:fld id="{CB6F4568-A2B7-451B-8D4B-905447AD8D5D}" type="datetimeFigureOut">
              <a:rPr lang="ar-IQ" smtClean="0"/>
              <a:pPr/>
              <a:t>15/01/1440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18095F6E-D637-43B5-831E-7E5BE69A38A1}" type="slidenum">
              <a:rPr lang="ar-IQ" smtClean="0"/>
              <a:pPr/>
              <a:t>‹#›</a:t>
            </a:fld>
            <a:endParaRPr lang="ar-IQ"/>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IQ"/>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7" name="Date Placeholder 6"/>
          <p:cNvSpPr>
            <a:spLocks noGrp="1"/>
          </p:cNvSpPr>
          <p:nvPr>
            <p:ph type="dt" sz="half" idx="10"/>
          </p:nvPr>
        </p:nvSpPr>
        <p:spPr/>
        <p:txBody>
          <a:bodyPr/>
          <a:lstStyle/>
          <a:p>
            <a:fld id="{CB6F4568-A2B7-451B-8D4B-905447AD8D5D}" type="datetimeFigureOut">
              <a:rPr lang="ar-IQ" smtClean="0"/>
              <a:pPr/>
              <a:t>15/01/1440</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18095F6E-D637-43B5-831E-7E5BE69A38A1}" type="slidenum">
              <a:rPr lang="ar-IQ" smtClean="0"/>
              <a:pPr/>
              <a:t>‹#›</a:t>
            </a:fld>
            <a:endParaRPr lang="ar-IQ"/>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Date Placeholder 2"/>
          <p:cNvSpPr>
            <a:spLocks noGrp="1"/>
          </p:cNvSpPr>
          <p:nvPr>
            <p:ph type="dt" sz="half" idx="10"/>
          </p:nvPr>
        </p:nvSpPr>
        <p:spPr/>
        <p:txBody>
          <a:bodyPr/>
          <a:lstStyle/>
          <a:p>
            <a:fld id="{CB6F4568-A2B7-451B-8D4B-905447AD8D5D}" type="datetimeFigureOut">
              <a:rPr lang="ar-IQ" smtClean="0"/>
              <a:pPr/>
              <a:t>15/01/1440</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18095F6E-D637-43B5-831E-7E5BE69A38A1}" type="slidenum">
              <a:rPr lang="ar-IQ" smtClean="0"/>
              <a:pPr/>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B6F4568-A2B7-451B-8D4B-905447AD8D5D}" type="datetimeFigureOut">
              <a:rPr lang="ar-IQ" smtClean="0"/>
              <a:pPr/>
              <a:t>15/01/1440</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18095F6E-D637-43B5-831E-7E5BE69A38A1}" type="slidenum">
              <a:rPr lang="ar-IQ" smtClean="0"/>
              <a:pPr/>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IQ"/>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B6F4568-A2B7-451B-8D4B-905447AD8D5D}" type="datetimeFigureOut">
              <a:rPr lang="ar-IQ" smtClean="0"/>
              <a:pPr/>
              <a:t>15/01/1440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18095F6E-D637-43B5-831E-7E5BE69A38A1}" type="slidenum">
              <a:rPr lang="ar-IQ" smtClean="0"/>
              <a:pPr/>
              <a:t>‹#›</a:t>
            </a:fld>
            <a:endParaRPr lang="ar-IQ"/>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IQ"/>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B6F4568-A2B7-451B-8D4B-905447AD8D5D}" type="datetimeFigureOut">
              <a:rPr lang="ar-IQ" smtClean="0"/>
              <a:pPr/>
              <a:t>15/01/1440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18095F6E-D637-43B5-831E-7E5BE69A38A1}" type="slidenum">
              <a:rPr lang="ar-IQ" smtClean="0"/>
              <a:pPr/>
              <a:t>‹#›</a:t>
            </a:fld>
            <a:endParaRPr lang="ar-IQ"/>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IQ"/>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CB6F4568-A2B7-451B-8D4B-905447AD8D5D}" type="datetimeFigureOut">
              <a:rPr lang="ar-IQ" smtClean="0"/>
              <a:pPr/>
              <a:t>15/01/1440</a:t>
            </a:fld>
            <a:endParaRPr lang="ar-IQ"/>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18095F6E-D637-43B5-831E-7E5BE69A38A1}" type="slidenum">
              <a:rPr lang="ar-IQ" smtClean="0"/>
              <a:pPr/>
              <a:t>‹#›</a:t>
            </a:fld>
            <a:endParaRPr lang="ar-IQ"/>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0"/>
          </a:xfrm>
        </p:spPr>
        <p:style>
          <a:lnRef idx="1">
            <a:schemeClr val="accent2"/>
          </a:lnRef>
          <a:fillRef idx="2">
            <a:schemeClr val="accent2"/>
          </a:fillRef>
          <a:effectRef idx="1">
            <a:schemeClr val="accent2"/>
          </a:effectRef>
          <a:fontRef idx="minor">
            <a:schemeClr val="dk1"/>
          </a:fontRef>
        </p:style>
        <p:txBody>
          <a:bodyPr>
            <a:normAutofit fontScale="90000"/>
          </a:bodyPr>
          <a:lstStyle/>
          <a:p>
            <a:pPr algn="l"/>
            <a:r>
              <a:rPr lang="en-US" sz="3100" b="1" i="1" dirty="0" smtClean="0">
                <a:latin typeface="Bodoni MT Condensed" pitchFamily="18" charset="0"/>
                <a:cs typeface="+mn-cs"/>
              </a:rPr>
              <a:t/>
            </a:r>
            <a:br>
              <a:rPr lang="en-US" sz="3100" b="1" i="1" dirty="0" smtClean="0">
                <a:latin typeface="Bodoni MT Condensed" pitchFamily="18" charset="0"/>
                <a:cs typeface="+mn-cs"/>
              </a:rPr>
            </a:br>
            <a:r>
              <a:rPr lang="en-US" sz="3100" b="1" i="1" dirty="0">
                <a:latin typeface="Bodoni MT Condensed" pitchFamily="18" charset="0"/>
              </a:rPr>
              <a:t/>
            </a:r>
            <a:br>
              <a:rPr lang="en-US" sz="3100" b="1" i="1" dirty="0">
                <a:latin typeface="Bodoni MT Condensed" pitchFamily="18" charset="0"/>
              </a:rPr>
            </a:br>
            <a:r>
              <a:rPr lang="en-US" sz="3100" b="1" i="1" dirty="0" smtClean="0">
                <a:latin typeface="Bodoni MT Condensed" pitchFamily="18" charset="0"/>
                <a:cs typeface="+mn-cs"/>
              </a:rPr>
              <a:t>Ministry </a:t>
            </a:r>
            <a:r>
              <a:rPr lang="en-US" sz="3100" b="1" i="1" dirty="0">
                <a:latin typeface="Bodoni MT Condensed" pitchFamily="18" charset="0"/>
                <a:cs typeface="+mn-cs"/>
              </a:rPr>
              <a:t>of higher </a:t>
            </a:r>
            <a:r>
              <a:rPr lang="en-US" sz="3100" b="1" i="1" dirty="0" smtClean="0">
                <a:latin typeface="Bodoni MT Condensed" pitchFamily="18" charset="0"/>
                <a:cs typeface="+mn-cs"/>
              </a:rPr>
              <a:t>education </a:t>
            </a:r>
            <a:r>
              <a:rPr lang="en-US" sz="3100" b="1" i="1" dirty="0">
                <a:latin typeface="Bodoni MT Condensed" pitchFamily="18" charset="0"/>
                <a:cs typeface="+mn-cs"/>
              </a:rPr>
              <a:t>and scientific research </a:t>
            </a:r>
            <a:r>
              <a:rPr lang="en-US" sz="3100" b="1" i="1" dirty="0" smtClean="0">
                <a:latin typeface="Bodoni MT Condensed" pitchFamily="18" charset="0"/>
                <a:cs typeface="+mn-cs"/>
              </a:rPr>
              <a:t/>
            </a:r>
            <a:br>
              <a:rPr lang="en-US" sz="3100" b="1" i="1" dirty="0" smtClean="0">
                <a:latin typeface="Bodoni MT Condensed" pitchFamily="18" charset="0"/>
                <a:cs typeface="+mn-cs"/>
              </a:rPr>
            </a:br>
            <a:r>
              <a:rPr lang="en-US" sz="3100" b="1" i="1" dirty="0">
                <a:latin typeface="Bodoni MT Condensed" pitchFamily="18" charset="0"/>
              </a:rPr>
              <a:t>Middle Technical </a:t>
            </a:r>
            <a:r>
              <a:rPr lang="en-US" sz="3100" b="1" i="1" dirty="0" smtClean="0">
                <a:latin typeface="Bodoni MT Condensed" pitchFamily="18" charset="0"/>
              </a:rPr>
              <a:t>University</a:t>
            </a:r>
            <a:br>
              <a:rPr lang="en-US" sz="3100" b="1" i="1" dirty="0" smtClean="0">
                <a:latin typeface="Bodoni MT Condensed" pitchFamily="18" charset="0"/>
              </a:rPr>
            </a:br>
            <a:r>
              <a:rPr lang="en-US" sz="3100" b="1" i="1" dirty="0" err="1">
                <a:latin typeface="Bodoni MT Condensed" pitchFamily="18" charset="0"/>
              </a:rPr>
              <a:t>Baquba</a:t>
            </a:r>
            <a:r>
              <a:rPr lang="en-US" sz="3100" b="1" i="1" dirty="0">
                <a:latin typeface="Bodoni MT Condensed" pitchFamily="18" charset="0"/>
              </a:rPr>
              <a:t> Technical </a:t>
            </a:r>
            <a:r>
              <a:rPr lang="en-US" sz="3100" b="1" i="1" dirty="0" smtClean="0">
                <a:latin typeface="Bodoni MT Condensed" pitchFamily="18" charset="0"/>
              </a:rPr>
              <a:t>Institute</a:t>
            </a:r>
            <a:r>
              <a:rPr lang="ar-IQ" sz="3100" b="1" i="1" dirty="0" smtClean="0">
                <a:latin typeface="Bodoni MT Condensed" pitchFamily="18" charset="0"/>
              </a:rPr>
              <a:t/>
            </a:r>
            <a:br>
              <a:rPr lang="ar-IQ" sz="3100" b="1" i="1" dirty="0" smtClean="0">
                <a:latin typeface="Bodoni MT Condensed" pitchFamily="18" charset="0"/>
              </a:rPr>
            </a:br>
            <a:r>
              <a:rPr lang="en-US" sz="3100" b="1" i="1" dirty="0" smtClean="0">
                <a:latin typeface="Bodoni MT Condensed" pitchFamily="18" charset="0"/>
              </a:rPr>
              <a:t>Pathological </a:t>
            </a:r>
            <a:r>
              <a:rPr lang="en-US" sz="3100" b="1" i="1" dirty="0">
                <a:latin typeface="Bodoni MT Condensed" pitchFamily="18" charset="0"/>
              </a:rPr>
              <a:t>analysis  Department</a:t>
            </a:r>
            <a:r>
              <a:rPr lang="en-US" sz="3200" dirty="0"/>
              <a:t/>
            </a:r>
            <a:br>
              <a:rPr lang="en-US" sz="3200" dirty="0"/>
            </a:br>
            <a:r>
              <a:rPr lang="ar-IQ" sz="3200" dirty="0" smtClean="0"/>
              <a:t/>
            </a:r>
            <a:br>
              <a:rPr lang="ar-IQ" sz="3200" dirty="0" smtClean="0"/>
            </a:br>
            <a:r>
              <a:rPr lang="en-US" sz="3200" dirty="0" smtClean="0"/>
              <a:t/>
            </a:r>
            <a:br>
              <a:rPr lang="en-US" sz="3200" dirty="0" smtClean="0"/>
            </a:br>
            <a:r>
              <a:rPr lang="en-US" sz="3200" b="1" i="1" dirty="0" smtClean="0"/>
              <a:t>                     </a:t>
            </a:r>
            <a:r>
              <a:rPr lang="en-US" sz="6000" b="1" i="1" dirty="0" smtClean="0"/>
              <a:t>Medical Laboratory</a:t>
            </a:r>
            <a:r>
              <a:rPr lang="en-US" sz="6000" dirty="0" smtClean="0"/>
              <a:t/>
            </a:r>
            <a:br>
              <a:rPr lang="en-US" sz="6000" dirty="0" smtClean="0"/>
            </a:br>
            <a:r>
              <a:rPr lang="en-US" sz="6000" b="1" i="1" dirty="0" smtClean="0"/>
              <a:t>                 Instrument </a:t>
            </a:r>
            <a:r>
              <a:rPr lang="ar-IQ" sz="3200" dirty="0" smtClean="0"/>
              <a:t/>
            </a:r>
            <a:br>
              <a:rPr lang="ar-IQ" sz="3200" dirty="0" smtClean="0"/>
            </a:br>
            <a:r>
              <a:rPr lang="ar-IQ" sz="3200" dirty="0" smtClean="0"/>
              <a:t/>
            </a:r>
            <a:br>
              <a:rPr lang="ar-IQ" sz="3200" dirty="0" smtClean="0"/>
            </a:br>
            <a:r>
              <a:rPr lang="ar-IQ" sz="3200" dirty="0"/>
              <a:t/>
            </a:r>
            <a:br>
              <a:rPr lang="ar-IQ" sz="3200" dirty="0"/>
            </a:br>
            <a:r>
              <a:rPr lang="en-US" sz="3200" dirty="0"/>
              <a:t/>
            </a:r>
            <a:br>
              <a:rPr lang="en-US" sz="3200" dirty="0"/>
            </a:br>
            <a:r>
              <a:rPr lang="en-US" sz="3200" dirty="0" smtClean="0"/>
              <a:t>                       </a:t>
            </a:r>
            <a:r>
              <a:rPr lang="en-US" sz="3600" b="1" i="1" dirty="0" smtClean="0"/>
              <a:t/>
            </a:r>
            <a:br>
              <a:rPr lang="en-US" sz="3600" b="1" i="1" dirty="0" smtClean="0"/>
            </a:br>
            <a:r>
              <a:rPr lang="ar-IQ" sz="3600" b="1" dirty="0" smtClean="0"/>
              <a:t/>
            </a:r>
            <a:br>
              <a:rPr lang="ar-IQ" sz="3600" b="1" dirty="0" smtClean="0"/>
            </a:br>
            <a:r>
              <a:rPr lang="ar-IQ" sz="3600" b="1" dirty="0" smtClean="0"/>
              <a:t> </a:t>
            </a:r>
            <a:endParaRPr lang="ar-IQ" sz="3600" b="1" dirty="0"/>
          </a:p>
        </p:txBody>
      </p:sp>
      <p:sp>
        <p:nvSpPr>
          <p:cNvPr id="3" name="Content Placeholder 2"/>
          <p:cNvSpPr>
            <a:spLocks noGrp="1"/>
          </p:cNvSpPr>
          <p:nvPr>
            <p:ph idx="1"/>
          </p:nvPr>
        </p:nvSpPr>
        <p:spPr>
          <a:xfrm>
            <a:off x="214282" y="4857760"/>
            <a:ext cx="8643998" cy="1143008"/>
          </a:xfrm>
        </p:spPr>
        <p:style>
          <a:lnRef idx="2">
            <a:schemeClr val="accent3">
              <a:shade val="50000"/>
            </a:schemeClr>
          </a:lnRef>
          <a:fillRef idx="1">
            <a:schemeClr val="accent3"/>
          </a:fillRef>
          <a:effectRef idx="0">
            <a:schemeClr val="accent3"/>
          </a:effectRef>
          <a:fontRef idx="minor">
            <a:schemeClr val="lt1"/>
          </a:fontRef>
        </p:style>
        <p:txBody>
          <a:bodyPr>
            <a:normAutofit/>
          </a:bodyPr>
          <a:lstStyle/>
          <a:p>
            <a:pPr algn="ctr">
              <a:buNone/>
            </a:pPr>
            <a:r>
              <a:rPr lang="en-US" sz="4400" b="1" i="1" dirty="0" err="1" smtClean="0">
                <a:latin typeface="BrowalliaUPC" pitchFamily="34" charset="-34"/>
                <a:cs typeface="BrowalliaUPC" pitchFamily="34" charset="-34"/>
              </a:rPr>
              <a:t>Assist.prof</a:t>
            </a:r>
            <a:r>
              <a:rPr lang="en-US" sz="4400" b="1" i="1" dirty="0" smtClean="0">
                <a:latin typeface="BrowalliaUPC" pitchFamily="34" charset="-34"/>
                <a:cs typeface="BrowalliaUPC" pitchFamily="34" charset="-34"/>
              </a:rPr>
              <a:t>. : </a:t>
            </a:r>
            <a:r>
              <a:rPr lang="en-US" sz="4400" b="1" i="1" dirty="0" err="1" smtClean="0">
                <a:latin typeface="BrowalliaUPC" pitchFamily="34" charset="-34"/>
                <a:cs typeface="BrowalliaUPC" pitchFamily="34" charset="-34"/>
              </a:rPr>
              <a:t>Eman</a:t>
            </a:r>
            <a:r>
              <a:rPr lang="en-US" sz="4400" b="1" i="1" dirty="0" smtClean="0">
                <a:latin typeface="BrowalliaUPC" pitchFamily="34" charset="-34"/>
                <a:cs typeface="BrowalliaUPC" pitchFamily="34" charset="-34"/>
              </a:rPr>
              <a:t> Ismail </a:t>
            </a:r>
            <a:r>
              <a:rPr lang="en-US" sz="4400" b="1" i="1" dirty="0" err="1" smtClean="0">
                <a:latin typeface="BrowalliaUPC" pitchFamily="34" charset="-34"/>
                <a:cs typeface="BrowalliaUPC" pitchFamily="34" charset="-34"/>
              </a:rPr>
              <a:t>Momammed</a:t>
            </a:r>
            <a:r>
              <a:rPr lang="en-US" sz="6600" b="1" i="1" dirty="0" smtClean="0">
                <a:latin typeface="BrowalliaUPC" pitchFamily="34" charset="-34"/>
                <a:cs typeface="BrowalliaUPC" pitchFamily="34" charset="-34"/>
              </a:rPr>
              <a:t> </a:t>
            </a:r>
            <a:endParaRPr lang="ar-IQ" sz="6600" i="1" dirty="0">
              <a:latin typeface="BrowalliaUPC" pitchFamily="34" charset="-34"/>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Rectangle 1"/>
          <p:cNvSpPr>
            <a:spLocks noChangeArrowheads="1"/>
          </p:cNvSpPr>
          <p:nvPr/>
        </p:nvSpPr>
        <p:spPr bwMode="auto">
          <a:xfrm>
            <a:off x="0" y="0"/>
            <a:ext cx="9144000" cy="6986528"/>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endParaRPr kumimoji="0" lang="en-US" sz="32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endParaRPr>
          </a:p>
          <a:p>
            <a:pPr marL="0" marR="0" lvl="0" indent="0" algn="l" defTabSz="914400" rtl="1" eaLnBrk="1" fontAlgn="base" latinLnBrk="0" hangingPunct="1">
              <a:lnSpc>
                <a:spcPct val="100000"/>
              </a:lnSpc>
              <a:spcBef>
                <a:spcPct val="0"/>
              </a:spcBef>
              <a:spcAft>
                <a:spcPct val="0"/>
              </a:spcAft>
              <a:buClrTx/>
              <a:buSzTx/>
              <a:buFontTx/>
              <a:buNone/>
              <a:tabLst/>
            </a:pPr>
            <a:r>
              <a:rPr kumimoji="0" lang="en-US" sz="3200" b="1" i="0" u="none" strike="noStrike" cap="none" normalizeH="0" baseline="0" dirty="0" smtClean="0">
                <a:ln>
                  <a:noFill/>
                </a:ln>
                <a:solidFill>
                  <a:srgbClr val="FF0000"/>
                </a:solidFill>
                <a:effectLst/>
                <a:latin typeface="Calibri" pitchFamily="34" charset="0"/>
                <a:ea typeface="Times New Roman" pitchFamily="18" charset="0"/>
                <a:cs typeface="Arial" pitchFamily="34" charset="0"/>
              </a:rPr>
              <a:t>Lecture ( 6 ) :</a:t>
            </a:r>
          </a:p>
          <a:p>
            <a:pPr marL="0" marR="0" lvl="0" indent="0" algn="ctr" defTabSz="914400" rtl="1" eaLnBrk="1" fontAlgn="base" latinLnBrk="0" hangingPunct="1">
              <a:lnSpc>
                <a:spcPct val="100000"/>
              </a:lnSpc>
              <a:spcBef>
                <a:spcPct val="0"/>
              </a:spcBef>
              <a:spcAft>
                <a:spcPct val="0"/>
              </a:spcAft>
              <a:buClrTx/>
              <a:buSzTx/>
              <a:buFontTx/>
              <a:buNone/>
              <a:tabLst/>
            </a:pPr>
            <a:r>
              <a:rPr kumimoji="0" lang="en-US" sz="32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Spectrophotometer</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en-US" sz="3200"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It is an instrument that measures the amount of photons (intensity of light) absorbed after it passes through sample solution.</a:t>
            </a:r>
          </a:p>
          <a:p>
            <a:pPr marL="0" marR="0" lvl="0" indent="0" algn="justLow" defTabSz="914400" rtl="0" eaLnBrk="0" fontAlgn="base" latinLnBrk="0" hangingPunct="0">
              <a:lnSpc>
                <a:spcPct val="100000"/>
              </a:lnSpc>
              <a:spcBef>
                <a:spcPct val="0"/>
              </a:spcBef>
              <a:spcAft>
                <a:spcPct val="0"/>
              </a:spcAft>
              <a:buClrTx/>
              <a:buSzTx/>
              <a:buFontTx/>
              <a:buNone/>
              <a:tabLst/>
            </a:pPr>
            <a:r>
              <a:rPr kumimoji="0" lang="en-US" sz="3200"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a:t>
            </a:r>
            <a:r>
              <a:rPr lang="en-US" sz="3200" dirty="0" smtClean="0">
                <a:solidFill>
                  <a:srgbClr val="000000"/>
                </a:solidFill>
                <a:latin typeface="Calibri" pitchFamily="34" charset="0"/>
                <a:ea typeface="Times New Roman" pitchFamily="18" charset="0"/>
                <a:cs typeface="Arial" pitchFamily="34" charset="0"/>
              </a:rPr>
              <a:t>In </a:t>
            </a:r>
            <a:r>
              <a:rPr kumimoji="0" lang="en-US" sz="3200"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the spectrophotometer, the concentrations of a known chemical substance can  be determined by measuring the intensity of light detected depending on the range of wavelength of light source.</a:t>
            </a:r>
          </a:p>
          <a:p>
            <a:pPr marL="0" marR="0" lvl="0" indent="0" algn="justLow" defTabSz="914400" rtl="0" eaLnBrk="0" fontAlgn="base" latinLnBrk="0" hangingPunct="0">
              <a:lnSpc>
                <a:spcPct val="100000"/>
              </a:lnSpc>
              <a:spcBef>
                <a:spcPct val="0"/>
              </a:spcBef>
              <a:spcAft>
                <a:spcPct val="0"/>
              </a:spcAft>
              <a:buClrTx/>
              <a:buSzTx/>
              <a:buFontTx/>
              <a:buNone/>
              <a:tabLst/>
            </a:pPr>
            <a:endParaRPr lang="en-US" sz="3200" dirty="0" smtClean="0">
              <a:solidFill>
                <a:srgbClr val="000000"/>
              </a:solidFill>
              <a:latin typeface="Calibri"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endParaRPr kumimoji="0" lang="en-US" sz="3200" b="0" i="0" u="none" strike="noStrike" cap="none" normalizeH="0" baseline="0" dirty="0" smtClean="0">
              <a:ln>
                <a:noFill/>
              </a:ln>
              <a:solidFill>
                <a:srgbClr val="000000"/>
              </a:solidFill>
              <a:effectLst/>
              <a:latin typeface="Calibri"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endParaRPr lang="en-US" sz="3200" dirty="0" smtClean="0">
              <a:solidFill>
                <a:srgbClr val="000000"/>
              </a:solidFill>
              <a:latin typeface="Calibri"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5" name="Rectangle 1"/>
          <p:cNvSpPr>
            <a:spLocks noChangeArrowheads="1"/>
          </p:cNvSpPr>
          <p:nvPr/>
        </p:nvSpPr>
        <p:spPr bwMode="auto">
          <a:xfrm>
            <a:off x="0" y="0"/>
            <a:ext cx="9429784" cy="7478970"/>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50000"/>
              </a:lnSpc>
              <a:spcBef>
                <a:spcPct val="0"/>
              </a:spcBef>
              <a:spcAft>
                <a:spcPct val="0"/>
              </a:spcAft>
              <a:buClrTx/>
              <a:buSzTx/>
              <a:buFontTx/>
              <a:buNone/>
              <a:tabLst/>
            </a:pPr>
            <a:r>
              <a:rPr kumimoji="0" lang="en-US" sz="32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Types of Spectrophotometer:</a:t>
            </a:r>
          </a:p>
          <a:p>
            <a:pPr marL="0" marR="0" lvl="0" indent="0" algn="l" defTabSz="914400" rtl="0" eaLnBrk="1" fontAlgn="base" latinLnBrk="0" hangingPunct="1">
              <a:lnSpc>
                <a:spcPct val="150000"/>
              </a:lnSpc>
              <a:spcBef>
                <a:spcPct val="0"/>
              </a:spcBef>
              <a:spcAft>
                <a:spcPct val="0"/>
              </a:spcAft>
              <a:buClrTx/>
              <a:buSzTx/>
              <a:buFontTx/>
              <a:buNone/>
              <a:tabLst/>
            </a:pPr>
            <a:r>
              <a:rPr kumimoji="0" lang="en-US" sz="3200" b="1" i="0" u="none" strike="noStrike" cap="none" normalizeH="0" baseline="0" dirty="0" smtClean="0">
                <a:ln>
                  <a:noFill/>
                </a:ln>
                <a:solidFill>
                  <a:srgbClr val="FF0000"/>
                </a:solidFill>
                <a:effectLst/>
                <a:latin typeface="Calibri" pitchFamily="34" charset="0"/>
                <a:ea typeface="Times New Roman" pitchFamily="18" charset="0"/>
                <a:cs typeface="Arial" pitchFamily="34" charset="0"/>
              </a:rPr>
              <a:t>1-UV-visible spectrophotometer</a:t>
            </a:r>
            <a:r>
              <a:rPr kumimoji="0" lang="en-US" sz="3200" b="0" i="0" u="none" strike="noStrike" cap="none" normalizeH="0" baseline="0" dirty="0" smtClean="0">
                <a:ln>
                  <a:noFill/>
                </a:ln>
                <a:solidFill>
                  <a:srgbClr val="FF0000"/>
                </a:solidFill>
                <a:effectLst/>
                <a:latin typeface="Calibri" pitchFamily="34" charset="0"/>
                <a:ea typeface="Times New Roman" pitchFamily="18" charset="0"/>
                <a:cs typeface="Arial" pitchFamily="34" charset="0"/>
              </a:rPr>
              <a:t>:</a:t>
            </a:r>
            <a:r>
              <a:rPr kumimoji="0" lang="en-US" sz="3200"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uses light of the ultraviolet range (185 - 400 nm) and visible range       (400 - 700 nm) of electromagnetic radiation spectrum.</a:t>
            </a:r>
          </a:p>
          <a:p>
            <a:pPr marL="0" marR="0" lvl="0" indent="0" algn="l" defTabSz="914400" rtl="0" eaLnBrk="1" fontAlgn="base" latinLnBrk="0" hangingPunct="1">
              <a:lnSpc>
                <a:spcPct val="150000"/>
              </a:lnSpc>
              <a:spcBef>
                <a:spcPct val="0"/>
              </a:spcBef>
              <a:spcAft>
                <a:spcPct val="0"/>
              </a:spcAft>
              <a:buClrTx/>
              <a:buSzTx/>
              <a:buFontTx/>
              <a:buNone/>
              <a:tabLst/>
            </a:pP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50000"/>
              </a:lnSpc>
              <a:spcBef>
                <a:spcPct val="0"/>
              </a:spcBef>
              <a:spcAft>
                <a:spcPct val="0"/>
              </a:spcAft>
              <a:buClrTx/>
              <a:buSzTx/>
              <a:buFontTx/>
              <a:buNone/>
              <a:tabLst/>
            </a:pPr>
            <a:r>
              <a:rPr kumimoji="0" lang="en-US" sz="3200" b="1" i="0" u="none" strike="noStrike" cap="none" normalizeH="0" baseline="0" dirty="0" smtClean="0">
                <a:ln>
                  <a:noFill/>
                </a:ln>
                <a:solidFill>
                  <a:srgbClr val="FF0000"/>
                </a:solidFill>
                <a:effectLst/>
                <a:latin typeface="Calibri" pitchFamily="34" charset="0"/>
                <a:ea typeface="Times New Roman" pitchFamily="18" charset="0"/>
                <a:cs typeface="Arial" pitchFamily="34" charset="0"/>
              </a:rPr>
              <a:t>2-IR spectrophotometer</a:t>
            </a:r>
            <a:r>
              <a:rPr kumimoji="0" lang="en-US" sz="3200" b="0" i="0" u="none" strike="noStrike" cap="none" normalizeH="0" baseline="0" dirty="0" smtClean="0">
                <a:ln>
                  <a:noFill/>
                </a:ln>
                <a:solidFill>
                  <a:srgbClr val="FF0000"/>
                </a:solidFill>
                <a:effectLst/>
                <a:latin typeface="Calibri" pitchFamily="34" charset="0"/>
                <a:ea typeface="Times New Roman" pitchFamily="18" charset="0"/>
                <a:cs typeface="Arial" pitchFamily="34" charset="0"/>
              </a:rPr>
              <a:t>:</a:t>
            </a:r>
            <a:r>
              <a:rPr kumimoji="0" lang="en-US" sz="3200"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uses light </a:t>
            </a:r>
            <a:r>
              <a:rPr lang="en-US" sz="3200" dirty="0" smtClean="0">
                <a:solidFill>
                  <a:srgbClr val="000000"/>
                </a:solidFill>
                <a:latin typeface="Calibri" pitchFamily="34" charset="0"/>
                <a:ea typeface="Times New Roman" pitchFamily="18" charset="0"/>
                <a:cs typeface="Arial" pitchFamily="34" charset="0"/>
              </a:rPr>
              <a:t>of </a:t>
            </a:r>
            <a:r>
              <a:rPr kumimoji="0" lang="en-US" sz="3200"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the infrared range (700 - 15000 nm) of electromagnetic radiation spectrum.</a:t>
            </a:r>
          </a:p>
          <a:p>
            <a:pPr marL="0" marR="0" lvl="0" indent="0" algn="l" defTabSz="914400" rtl="0" eaLnBrk="0" fontAlgn="base" latinLnBrk="0" hangingPunct="0">
              <a:lnSpc>
                <a:spcPct val="150000"/>
              </a:lnSpc>
              <a:spcBef>
                <a:spcPct val="0"/>
              </a:spcBef>
              <a:spcAft>
                <a:spcPct val="0"/>
              </a:spcAft>
              <a:buClrTx/>
              <a:buSzTx/>
              <a:buFontTx/>
              <a:buNone/>
              <a:tabLst/>
            </a:pPr>
            <a:endParaRPr lang="en-US" sz="3200" dirty="0" smtClean="0">
              <a:solidFill>
                <a:srgbClr val="000000"/>
              </a:solidFill>
              <a:latin typeface="Calibri" pitchFamily="34" charset="0"/>
              <a:cs typeface="Arial" pitchFamily="34" charset="0"/>
            </a:endParaRPr>
          </a:p>
          <a:p>
            <a:pPr marL="0" marR="0" lvl="0" indent="0" algn="l" defTabSz="914400" rtl="0" eaLnBrk="0" fontAlgn="base" latinLnBrk="0" hangingPunct="0">
              <a:lnSpc>
                <a:spcPct val="150000"/>
              </a:lnSpc>
              <a:spcBef>
                <a:spcPct val="0"/>
              </a:spcBef>
              <a:spcAft>
                <a:spcPct val="0"/>
              </a:spcAft>
              <a:buClrTx/>
              <a:buSzTx/>
              <a:buFontTx/>
              <a:buNone/>
              <a:tabLst/>
            </a:pP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
          <p:cNvSpPr>
            <a:spLocks noChangeArrowheads="1"/>
          </p:cNvSpPr>
          <p:nvPr/>
        </p:nvSpPr>
        <p:spPr bwMode="auto">
          <a:xfrm>
            <a:off x="0" y="0"/>
            <a:ext cx="9144000" cy="6986528"/>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3200" b="1"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Parts of spectrophotometer :</a:t>
            </a:r>
          </a:p>
          <a:p>
            <a:pPr marL="0" marR="0" lvl="0" indent="0" algn="l" defTabSz="914400" rtl="1" eaLnBrk="1" fontAlgn="base" latinLnBrk="0" hangingPunct="1">
              <a:lnSpc>
                <a:spcPct val="100000"/>
              </a:lnSpc>
              <a:spcBef>
                <a:spcPct val="0"/>
              </a:spcBef>
              <a:spcAft>
                <a:spcPct val="0"/>
              </a:spcAft>
              <a:buClrTx/>
              <a:buSzTx/>
              <a:buFontTx/>
              <a:buNone/>
              <a:tabLst/>
            </a:pPr>
            <a:r>
              <a:rPr kumimoji="0" lang="en-US" sz="32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1" eaLnBrk="0" fontAlgn="base" latinLnBrk="0" hangingPunct="0">
              <a:lnSpc>
                <a:spcPct val="100000"/>
              </a:lnSpc>
              <a:spcBef>
                <a:spcPct val="0"/>
              </a:spcBef>
              <a:spcAft>
                <a:spcPct val="0"/>
              </a:spcAft>
              <a:buClrTx/>
              <a:buSzTx/>
              <a:buFontTx/>
              <a:buNone/>
              <a:tabLst/>
            </a:pPr>
            <a:r>
              <a:rPr kumimoji="0" lang="en-US" sz="32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1</a:t>
            </a:r>
            <a:r>
              <a:rPr kumimoji="0" lang="en-US" sz="3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r>
              <a:rPr kumimoji="0" lang="en-US" sz="32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Photocell </a:t>
            </a:r>
            <a:r>
              <a:rPr kumimoji="0" lang="en-US" sz="3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convert the light into electrical current .</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1" eaLnBrk="0" fontAlgn="base" latinLnBrk="0" hangingPunct="0">
              <a:lnSpc>
                <a:spcPct val="100000"/>
              </a:lnSpc>
              <a:spcBef>
                <a:spcPct val="0"/>
              </a:spcBef>
              <a:spcAft>
                <a:spcPct val="0"/>
              </a:spcAft>
              <a:buClrTx/>
              <a:buSzTx/>
              <a:buFontTx/>
              <a:buNone/>
              <a:tabLst/>
            </a:pPr>
            <a:r>
              <a:rPr kumimoji="0" lang="en-US" sz="32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2</a:t>
            </a:r>
            <a:r>
              <a:rPr kumimoji="0" lang="en-US" sz="3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r>
              <a:rPr kumimoji="0" lang="en-US" sz="32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Prism or granting ( </a:t>
            </a:r>
            <a:r>
              <a:rPr kumimoji="0" lang="en-US" sz="3200" b="1"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monochrometer</a:t>
            </a:r>
            <a:r>
              <a:rPr kumimoji="0" lang="en-US" sz="32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a:t>
            </a:r>
            <a:r>
              <a:rPr kumimoji="0" lang="en-US" sz="3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it will   analyze the light to selected spectra and wavelength . </a:t>
            </a:r>
            <a:r>
              <a:rPr kumimoji="0" lang="en-US" sz="32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1" eaLnBrk="0" fontAlgn="base" latinLnBrk="0" hangingPunct="0">
              <a:lnSpc>
                <a:spcPct val="100000"/>
              </a:lnSpc>
              <a:spcBef>
                <a:spcPct val="0"/>
              </a:spcBef>
              <a:spcAft>
                <a:spcPct val="0"/>
              </a:spcAft>
              <a:buClrTx/>
              <a:buSzTx/>
              <a:buFontTx/>
              <a:buNone/>
              <a:tabLst/>
            </a:pPr>
            <a:r>
              <a:rPr kumimoji="0" lang="en-US" sz="32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3</a:t>
            </a:r>
            <a:r>
              <a:rPr kumimoji="0" lang="en-US" sz="3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r>
              <a:rPr kumimoji="0" lang="en-US" sz="32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Wavelength (knob ) : </a:t>
            </a:r>
            <a:r>
              <a:rPr kumimoji="0" lang="en-US" sz="3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to control the certain </a:t>
            </a:r>
            <a:endParaRPr kumimoji="0" lang="ar-IQ" sz="3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l" defTabSz="914400" rtl="1" eaLnBrk="0" fontAlgn="base" latinLnBrk="0" hangingPunct="0">
              <a:lnSpc>
                <a:spcPct val="100000"/>
              </a:lnSpc>
              <a:spcBef>
                <a:spcPct val="0"/>
              </a:spcBef>
              <a:spcAft>
                <a:spcPct val="0"/>
              </a:spcAft>
              <a:buClrTx/>
              <a:buSzTx/>
              <a:buFontTx/>
              <a:buNone/>
              <a:tabLst/>
            </a:pPr>
            <a:r>
              <a:rPr kumimoji="0" lang="en-US" sz="3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wavelength applied .</a:t>
            </a:r>
          </a:p>
          <a:p>
            <a:pPr lvl="0" algn="l" eaLnBrk="0" fontAlgn="base" hangingPunct="0">
              <a:spcBef>
                <a:spcPct val="0"/>
              </a:spcBef>
              <a:spcAft>
                <a:spcPct val="0"/>
              </a:spcAft>
            </a:pPr>
            <a:r>
              <a:rPr lang="en-US" sz="3200" b="1" dirty="0" smtClean="0">
                <a:latin typeface="Times New Roman" pitchFamily="18" charset="0"/>
                <a:ea typeface="Calibri" pitchFamily="34" charset="0"/>
                <a:cs typeface="Times New Roman" pitchFamily="18" charset="0"/>
              </a:rPr>
              <a:t>4</a:t>
            </a:r>
            <a:r>
              <a:rPr lang="en-US" sz="3200" dirty="0" smtClean="0">
                <a:latin typeface="Times New Roman" pitchFamily="18" charset="0"/>
                <a:ea typeface="Calibri" pitchFamily="34" charset="0"/>
                <a:cs typeface="Times New Roman" pitchFamily="18" charset="0"/>
              </a:rPr>
              <a:t>-</a:t>
            </a:r>
            <a:r>
              <a:rPr lang="en-US" sz="3200" b="1" dirty="0" smtClean="0">
                <a:latin typeface="Times New Roman" pitchFamily="18" charset="0"/>
                <a:ea typeface="Calibri" pitchFamily="34" charset="0"/>
                <a:cs typeface="Times New Roman" pitchFamily="18" charset="0"/>
              </a:rPr>
              <a:t>Cuvatte and sample holder .</a:t>
            </a:r>
            <a:endParaRPr lang="en-US" sz="1200" dirty="0" smtClean="0">
              <a:latin typeface="Arial" pitchFamily="34" charset="0"/>
              <a:cs typeface="Arial" pitchFamily="34" charset="0"/>
            </a:endParaRPr>
          </a:p>
          <a:p>
            <a:pPr lvl="0" algn="l" eaLnBrk="0" fontAlgn="base" hangingPunct="0">
              <a:spcBef>
                <a:spcPct val="0"/>
              </a:spcBef>
              <a:spcAft>
                <a:spcPct val="0"/>
              </a:spcAft>
            </a:pPr>
            <a:r>
              <a:rPr lang="en-US" sz="3200" b="1" dirty="0" smtClean="0">
                <a:latin typeface="Times New Roman" pitchFamily="18" charset="0"/>
                <a:ea typeface="Calibri" pitchFamily="34" charset="0"/>
                <a:cs typeface="Times New Roman" pitchFamily="18" charset="0"/>
              </a:rPr>
              <a:t>5- Galvanometer : </a:t>
            </a:r>
            <a:r>
              <a:rPr lang="en-US" sz="3200" dirty="0" smtClean="0">
                <a:latin typeface="Times New Roman" pitchFamily="18" charset="0"/>
                <a:ea typeface="Calibri" pitchFamily="34" charset="0"/>
                <a:cs typeface="Times New Roman" pitchFamily="18" charset="0"/>
              </a:rPr>
              <a:t>it will measure the electrical current from photocell or detector .</a:t>
            </a:r>
            <a:endParaRPr lang="en-US" sz="1200" dirty="0" smtClean="0">
              <a:latin typeface="Arial" pitchFamily="34" charset="0"/>
              <a:cs typeface="Arial" pitchFamily="34" charset="0"/>
            </a:endParaRPr>
          </a:p>
          <a:p>
            <a:pPr lvl="0" algn="l" eaLnBrk="0" fontAlgn="base" hangingPunct="0">
              <a:spcBef>
                <a:spcPct val="0"/>
              </a:spcBef>
              <a:spcAft>
                <a:spcPct val="0"/>
              </a:spcAft>
            </a:pPr>
            <a:r>
              <a:rPr lang="en-US" sz="3200" b="1" dirty="0" smtClean="0">
                <a:latin typeface="Times New Roman" pitchFamily="18" charset="0"/>
                <a:ea typeface="Calibri" pitchFamily="34" charset="0"/>
                <a:cs typeface="Times New Roman" pitchFamily="18" charset="0"/>
              </a:rPr>
              <a:t>6</a:t>
            </a:r>
            <a:r>
              <a:rPr lang="en-US" sz="3200" dirty="0" smtClean="0">
                <a:latin typeface="Times New Roman" pitchFamily="18" charset="0"/>
                <a:ea typeface="Calibri" pitchFamily="34" charset="0"/>
                <a:cs typeface="Times New Roman" pitchFamily="18" charset="0"/>
              </a:rPr>
              <a:t>-</a:t>
            </a:r>
            <a:r>
              <a:rPr lang="en-US" sz="3200" b="1" dirty="0" smtClean="0">
                <a:latin typeface="Times New Roman" pitchFamily="18" charset="0"/>
                <a:ea typeface="Calibri" pitchFamily="34" charset="0"/>
                <a:cs typeface="Times New Roman" pitchFamily="18" charset="0"/>
              </a:rPr>
              <a:t> Zero point adjustment : </a:t>
            </a:r>
            <a:r>
              <a:rPr lang="en-US" sz="3200" dirty="0" smtClean="0">
                <a:latin typeface="Times New Roman" pitchFamily="18" charset="0"/>
                <a:ea typeface="Calibri" pitchFamily="34" charset="0"/>
                <a:cs typeface="Times New Roman" pitchFamily="18" charset="0"/>
              </a:rPr>
              <a:t>it is to set up the equipment to the zero point  before use .</a:t>
            </a:r>
            <a:r>
              <a:rPr lang="en-US" sz="3200" b="1" dirty="0" smtClean="0">
                <a:latin typeface="Times New Roman" pitchFamily="18" charset="0"/>
                <a:ea typeface="Calibri" pitchFamily="34" charset="0"/>
                <a:cs typeface="Times New Roman" pitchFamily="18" charset="0"/>
              </a:rPr>
              <a:t> </a:t>
            </a:r>
            <a:endParaRPr lang="ar-IQ" sz="3200" dirty="0" smtClean="0"/>
          </a:p>
          <a:p>
            <a:pPr marL="0" marR="0" lvl="0" indent="0" algn="l" defTabSz="914400" rtl="1" eaLnBrk="0" fontAlgn="base" latinLnBrk="0" hangingPunct="0">
              <a:lnSpc>
                <a:spcPct val="100000"/>
              </a:lnSpc>
              <a:spcBef>
                <a:spcPct val="0"/>
              </a:spcBef>
              <a:spcAft>
                <a:spcPct val="0"/>
              </a:spcAft>
              <a:buClrTx/>
              <a:buSzTx/>
              <a:buFontTx/>
              <a:buNone/>
              <a:tabLst/>
            </a:pP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1" eaLnBrk="0" fontAlgn="base" latinLnBrk="0" hangingPunct="0">
              <a:lnSpc>
                <a:spcPct val="100000"/>
              </a:lnSpc>
              <a:spcBef>
                <a:spcPct val="0"/>
              </a:spcBef>
              <a:spcAft>
                <a:spcPct val="0"/>
              </a:spcAft>
              <a:buClrTx/>
              <a:buSzTx/>
              <a:buFontTx/>
              <a:buNone/>
              <a:tabLst/>
            </a:pP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1"/>
          <p:cNvSpPr>
            <a:spLocks noChangeArrowheads="1"/>
          </p:cNvSpPr>
          <p:nvPr/>
        </p:nvSpPr>
        <p:spPr bwMode="auto">
          <a:xfrm>
            <a:off x="0" y="0"/>
            <a:ext cx="9144000" cy="8125301"/>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3200" b="1"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Types of photocells : </a:t>
            </a:r>
            <a:endParaRPr kumimoji="0" lang="en-US" sz="3200" b="0" i="0" u="none" strike="noStrike" cap="none" normalizeH="0" baseline="0" dirty="0" smtClean="0">
              <a:ln>
                <a:noFill/>
              </a:ln>
              <a:solidFill>
                <a:srgbClr val="FF0000"/>
              </a:solidFill>
              <a:effectLst/>
              <a:latin typeface="Arial" pitchFamily="34" charset="0"/>
              <a:cs typeface="Arial" pitchFamily="34" charset="0"/>
            </a:endParaRPr>
          </a:p>
          <a:p>
            <a:pPr marL="0" marR="0" lvl="0" indent="0" algn="l" defTabSz="914400" rtl="1" eaLnBrk="0" fontAlgn="base" latinLnBrk="0" hangingPunct="0">
              <a:lnSpc>
                <a:spcPct val="100000"/>
              </a:lnSpc>
              <a:spcBef>
                <a:spcPct val="0"/>
              </a:spcBef>
              <a:spcAft>
                <a:spcPct val="0"/>
              </a:spcAft>
              <a:buClrTx/>
              <a:buSzTx/>
              <a:buFontTx/>
              <a:buNone/>
              <a:tabLst/>
            </a:pPr>
            <a:r>
              <a:rPr kumimoji="0" lang="en-US" sz="32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1</a:t>
            </a:r>
            <a:r>
              <a:rPr kumimoji="0" lang="en-US" sz="3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-Red photocell ( 600 </a:t>
            </a:r>
            <a:r>
              <a:rPr kumimoji="0" lang="en-US" sz="32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en-US" sz="3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800 ) nm.</a:t>
            </a:r>
            <a:r>
              <a:rPr kumimoji="0" lang="ar-IQ" sz="3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en-US" sz="32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32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2</a:t>
            </a:r>
            <a:r>
              <a:rPr kumimoji="0" lang="en-US" sz="3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Blue photocells (400 </a:t>
            </a:r>
            <a:r>
              <a:rPr kumimoji="0" lang="en-US" sz="3200" b="0" i="0" u="none" strike="noStrike" cap="none" normalizeH="0" baseline="0" dirty="0" smtClean="0">
                <a:ln>
                  <a:noFill/>
                </a:ln>
                <a:solidFill>
                  <a:schemeClr val="tx1"/>
                </a:solidFill>
                <a:effectLst/>
                <a:latin typeface="Arial"/>
                <a:ea typeface="Calibri" pitchFamily="34" charset="0"/>
                <a:cs typeface="Times New Roman" pitchFamily="18" charset="0"/>
              </a:rPr>
              <a:t>–</a:t>
            </a:r>
            <a:r>
              <a:rPr kumimoji="0" lang="en-US" sz="3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495)nm.</a:t>
            </a:r>
          </a:p>
          <a:p>
            <a:pPr marL="0" marR="0" lvl="0" indent="0" algn="l" defTabSz="914400" rtl="0" eaLnBrk="0" fontAlgn="base" latinLnBrk="0" hangingPunct="0">
              <a:lnSpc>
                <a:spcPct val="100000"/>
              </a:lnSpc>
              <a:spcBef>
                <a:spcPct val="0"/>
              </a:spcBef>
              <a:spcAft>
                <a:spcPct val="0"/>
              </a:spcAft>
              <a:buClrTx/>
              <a:buSzTx/>
              <a:buFontTx/>
              <a:buNone/>
              <a:tabLst/>
            </a:pPr>
            <a:endParaRPr lang="en-US" sz="3200" dirty="0" smtClean="0">
              <a:latin typeface="Times New Roman" pitchFamily="18" charset="0"/>
              <a:ea typeface="Calibri" pitchFamily="34" charset="0"/>
              <a:cs typeface="Times New Roman" pitchFamily="18" charset="0"/>
            </a:endParaRPr>
          </a:p>
          <a:p>
            <a:pPr algn="l"/>
            <a:r>
              <a:rPr lang="en-US" sz="3200" b="1" dirty="0" smtClean="0">
                <a:solidFill>
                  <a:srgbClr val="FF0000"/>
                </a:solidFill>
              </a:rPr>
              <a:t>Source of light </a:t>
            </a:r>
            <a:r>
              <a:rPr lang="en-US" sz="3200" b="1" dirty="0" smtClean="0">
                <a:cs typeface="+mj-cs"/>
              </a:rPr>
              <a:t>:</a:t>
            </a:r>
            <a:r>
              <a:rPr lang="ar-IQ" sz="3200" b="1" dirty="0" smtClean="0">
                <a:cs typeface="+mj-cs"/>
              </a:rPr>
              <a:t>   </a:t>
            </a:r>
            <a:endParaRPr lang="en-US" sz="3200" dirty="0" smtClean="0">
              <a:cs typeface="+mj-cs"/>
            </a:endParaRPr>
          </a:p>
          <a:p>
            <a:pPr algn="l"/>
            <a:r>
              <a:rPr lang="en-US" sz="3200" b="1" dirty="0" smtClean="0">
                <a:cs typeface="+mj-cs"/>
              </a:rPr>
              <a:t>1- Tungsten filament : </a:t>
            </a:r>
            <a:r>
              <a:rPr lang="en-US" sz="3200" dirty="0" smtClean="0">
                <a:cs typeface="+mj-cs"/>
              </a:rPr>
              <a:t>The most commonly used source for visible light ranging from ( 400 – 700 ) nm</a:t>
            </a:r>
          </a:p>
          <a:p>
            <a:pPr algn="l"/>
            <a:r>
              <a:rPr lang="en-US" sz="3200" b="1" dirty="0" smtClean="0">
                <a:cs typeface="+mj-cs"/>
              </a:rPr>
              <a:t> 2- Halogen lamp : </a:t>
            </a:r>
            <a:r>
              <a:rPr lang="en-US" sz="3200" dirty="0" smtClean="0">
                <a:cs typeface="+mj-cs"/>
              </a:rPr>
              <a:t>It will give more bright light with minimum of the red and has a long life in use .     </a:t>
            </a:r>
          </a:p>
          <a:p>
            <a:pPr algn="l"/>
            <a:r>
              <a:rPr lang="en-US" sz="3200" b="1" dirty="0" smtClean="0">
                <a:cs typeface="+mj-cs"/>
              </a:rPr>
              <a:t>3-Deuterium lamp : </a:t>
            </a:r>
            <a:r>
              <a:rPr lang="en-US" sz="3200" dirty="0" smtClean="0">
                <a:cs typeface="+mj-cs"/>
              </a:rPr>
              <a:t>It will use in ultraviolet spectra measurement ranging( 190 – 400 ) nm . </a:t>
            </a:r>
          </a:p>
          <a:p>
            <a:pPr algn="l"/>
            <a:r>
              <a:rPr lang="en-US" sz="3200" b="1" dirty="0" smtClean="0">
                <a:cs typeface="+mj-cs"/>
              </a:rPr>
              <a:t>          It is use only in spectrophotometer .  </a:t>
            </a:r>
            <a:endParaRPr lang="en-US" sz="3200" dirty="0" smtClean="0">
              <a:cs typeface="+mj-cs"/>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Times New Roman" pitchFamily="18" charset="0"/>
              <a:ea typeface="Calibri" pitchFamily="34" charset="0"/>
              <a:cs typeface="+mj-cs"/>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sz="1600" dirty="0" smtClean="0">
              <a:latin typeface="Times New Roman" pitchFamily="18" charset="0"/>
              <a:ea typeface="Calibri" pitchFamily="34" charset="0"/>
              <a:cs typeface="+mj-cs"/>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Times New Roman" pitchFamily="18" charset="0"/>
              <a:ea typeface="Calibri" pitchFamily="34" charset="0"/>
              <a:cs typeface="+mj-cs"/>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sz="1600" dirty="0" smtClean="0">
              <a:latin typeface="Times New Roman" pitchFamily="18" charset="0"/>
              <a:ea typeface="Calibri" pitchFamily="34" charset="0"/>
              <a:cs typeface="+mj-cs"/>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sz="1600" dirty="0" smtClean="0">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sz="1600" dirty="0" smtClean="0">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نتيجة بحث الصور عن ‪principle of photometer‬‏"/>
          <p:cNvPicPr/>
          <p:nvPr/>
        </p:nvPicPr>
        <p:blipFill>
          <a:blip r:embed="rId2"/>
          <a:srcRect b="6279"/>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
          <p:cNvSpPr>
            <a:spLocks noChangeArrowheads="1"/>
          </p:cNvSpPr>
          <p:nvPr/>
        </p:nvSpPr>
        <p:spPr bwMode="auto">
          <a:xfrm>
            <a:off x="0" y="0"/>
            <a:ext cx="9144000" cy="6986528"/>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3200" b="1" i="0" u="none" strike="noStrike" cap="none" normalizeH="0" baseline="0" dirty="0" smtClean="0">
                <a:ln>
                  <a:noFill/>
                </a:ln>
                <a:solidFill>
                  <a:srgbClr val="FF0000"/>
                </a:solidFill>
                <a:effectLst/>
                <a:latin typeface="Calibri" pitchFamily="34" charset="0"/>
                <a:ea typeface="Times New Roman" pitchFamily="18" charset="0"/>
                <a:cs typeface="Arial" pitchFamily="34" charset="0"/>
              </a:rPr>
              <a:t>Diffraction Grating :</a:t>
            </a:r>
          </a:p>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3200"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It is an optical device consisting of many closely spaced parallel slits or grooves. In a transmission type of grating, light passes through the narrow transparent slits that lie between the dark lines on a glass or plastic plate. In a reflecting grating, light is reflected by the many parallel, narrow, smooth surfaces and absorbed or scattered by the lines cut in the reflecting surface of the grating .</a:t>
            </a:r>
            <a:r>
              <a:rPr kumimoji="0" lang="en-US" sz="3200" b="0" i="0" u="none" strike="noStrike" cap="none" normalizeH="0" baseline="0" dirty="0" smtClean="0">
                <a:ln>
                  <a:noFill/>
                </a:ln>
                <a:solidFill>
                  <a:srgbClr val="444444"/>
                </a:solidFill>
                <a:effectLst/>
                <a:latin typeface="Times New Roman" pitchFamily="18" charset="0"/>
                <a:ea typeface="Calibri" pitchFamily="34" charset="0"/>
                <a:cs typeface="Times New Roman" pitchFamily="18" charset="0"/>
              </a:rPr>
              <a:t>A diffraction grating does not bend anything. It shifts the position of wave crests so that they add together at different angles.</a:t>
            </a:r>
          </a:p>
          <a:p>
            <a:pPr marL="0" marR="0" lvl="0" indent="0" algn="justLow" defTabSz="914400" rtl="0" eaLnBrk="1" fontAlgn="base" latinLnBrk="0" hangingPunct="1">
              <a:lnSpc>
                <a:spcPct val="100000"/>
              </a:lnSpc>
              <a:spcBef>
                <a:spcPct val="0"/>
              </a:spcBef>
              <a:spcAft>
                <a:spcPct val="0"/>
              </a:spcAft>
              <a:buClrTx/>
              <a:buSzTx/>
              <a:buFontTx/>
              <a:buNone/>
              <a:tabLst/>
            </a:pPr>
            <a:endParaRPr lang="en-US" sz="3200" dirty="0" smtClean="0">
              <a:solidFill>
                <a:srgbClr val="444444"/>
              </a:solidFill>
              <a:latin typeface="Times New Roman" pitchFamily="18" charset="0"/>
              <a:ea typeface="Calibri" pitchFamily="34" charset="0"/>
              <a:cs typeface="Times New Roman" pitchFamily="18" charset="0"/>
            </a:endParaRPr>
          </a:p>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3200" b="0" i="0" u="none" strike="noStrike" cap="none" normalizeH="0" baseline="0" dirty="0" smtClean="0">
                <a:ln>
                  <a:noFill/>
                </a:ln>
                <a:solidFill>
                  <a:srgbClr val="444444"/>
                </a:solidFill>
                <a:effectLst/>
                <a:latin typeface="Times New Roman" pitchFamily="18" charset="0"/>
                <a:ea typeface="Calibri" pitchFamily="34" charset="0"/>
                <a:cs typeface="Times New Roman" pitchFamily="18" charset="0"/>
              </a:rPr>
              <a:t> </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7755969"/>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l"/>
            <a:endParaRPr lang="en-US" sz="3200" b="1" dirty="0" smtClean="0">
              <a:solidFill>
                <a:srgbClr val="FF0000"/>
              </a:solidFill>
              <a:cs typeface="+mj-cs"/>
            </a:endParaRPr>
          </a:p>
          <a:p>
            <a:pPr algn="l"/>
            <a:r>
              <a:rPr lang="en-US" sz="3200" b="1" dirty="0" smtClean="0">
                <a:solidFill>
                  <a:srgbClr val="FF0000"/>
                </a:solidFill>
                <a:cs typeface="+mj-cs"/>
              </a:rPr>
              <a:t>Prism</a:t>
            </a:r>
            <a:r>
              <a:rPr lang="en-US" sz="3200" dirty="0" smtClean="0">
                <a:solidFill>
                  <a:srgbClr val="FF0000"/>
                </a:solidFill>
                <a:cs typeface="+mj-cs"/>
              </a:rPr>
              <a:t> :</a:t>
            </a:r>
            <a:r>
              <a:rPr lang="en-US" sz="3200" dirty="0" smtClean="0">
                <a:cs typeface="+mj-cs"/>
              </a:rPr>
              <a:t> </a:t>
            </a:r>
          </a:p>
          <a:p>
            <a:pPr algn="just"/>
            <a:r>
              <a:rPr lang="en-US" sz="3200" dirty="0" smtClean="0">
                <a:cs typeface="+mj-cs"/>
              </a:rPr>
              <a:t>It is An object made up of a transparent material like glass or plastic that has at least two flat surfaces that form an acute angle (less than 90 degrees). White light is comprised of all the colors of the rainbow. When white light is passed through a prism, the colors of the rainbow emerge from the prism ( it changes the speed of light differently for different colors — it bends the light differently for the different colors).                                                                 </a:t>
            </a:r>
          </a:p>
          <a:p>
            <a:pPr algn="just"/>
            <a:endParaRPr lang="en-US" sz="3200" dirty="0" smtClean="0">
              <a:cs typeface="+mj-cs"/>
            </a:endParaRPr>
          </a:p>
          <a:p>
            <a:pPr algn="just"/>
            <a:endParaRPr lang="en-US" sz="3200" dirty="0" smtClean="0">
              <a:cs typeface="+mj-cs"/>
            </a:endParaRPr>
          </a:p>
          <a:p>
            <a:pPr algn="just"/>
            <a:endParaRPr lang="en-US" sz="3200" dirty="0" smtClean="0">
              <a:cs typeface="+mj-cs"/>
            </a:endParaRPr>
          </a:p>
          <a:p>
            <a:pPr algn="just"/>
            <a:endParaRPr lang="en-US" sz="3200" dirty="0" smtClean="0">
              <a:cs typeface="+mj-cs"/>
            </a:endParaRPr>
          </a:p>
          <a:p>
            <a:pPr algn="just"/>
            <a:r>
              <a:rPr lang="en-US" dirty="0" smtClean="0"/>
              <a:t> </a:t>
            </a:r>
            <a:endParaRPr lang="ar-IQ"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0" y="0"/>
          <a:ext cx="9144000" cy="6858000"/>
        </p:xfrm>
        <a:graphic>
          <a:graphicData uri="http://schemas.openxmlformats.org/drawingml/2006/table">
            <a:tbl>
              <a:tblPr rtl="1"/>
              <a:tblGrid>
                <a:gridCol w="4317552"/>
                <a:gridCol w="4826448"/>
              </a:tblGrid>
              <a:tr h="524694">
                <a:tc>
                  <a:txBody>
                    <a:bodyPr/>
                    <a:lstStyle/>
                    <a:p>
                      <a:pPr algn="ctr" rtl="1">
                        <a:lnSpc>
                          <a:spcPct val="115000"/>
                        </a:lnSpc>
                        <a:spcAft>
                          <a:spcPts val="0"/>
                        </a:spcAft>
                      </a:pPr>
                      <a:r>
                        <a:rPr lang="en-US" sz="2000" b="1" dirty="0">
                          <a:latin typeface="Times New Roman"/>
                          <a:ea typeface="Calibri"/>
                          <a:cs typeface="Arial"/>
                        </a:rPr>
                        <a:t>Photometer</a:t>
                      </a:r>
                      <a:endParaRPr lang="en-US" sz="2000" dirty="0">
                        <a:latin typeface="Calibri"/>
                        <a:ea typeface="Calibri"/>
                        <a:cs typeface="Arial"/>
                      </a:endParaRPr>
                    </a:p>
                  </a:txBody>
                  <a:tcPr marL="64546" marR="64546"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pattFill prst="pct25">
                      <a:fgClr>
                        <a:srgbClr val="FFFFFF"/>
                      </a:fgClr>
                      <a:bgClr>
                        <a:srgbClr val="BFBFBF"/>
                      </a:bgClr>
                    </a:pattFill>
                  </a:tcPr>
                </a:tc>
                <a:tc>
                  <a:txBody>
                    <a:bodyPr/>
                    <a:lstStyle/>
                    <a:p>
                      <a:pPr algn="ctr" rtl="1">
                        <a:lnSpc>
                          <a:spcPct val="115000"/>
                        </a:lnSpc>
                        <a:spcAft>
                          <a:spcPts val="0"/>
                        </a:spcAft>
                      </a:pPr>
                      <a:r>
                        <a:rPr lang="en-US" sz="2000" b="1" dirty="0">
                          <a:latin typeface="Times New Roman"/>
                          <a:ea typeface="Calibri"/>
                          <a:cs typeface="Arial"/>
                        </a:rPr>
                        <a:t>Spectrophotometer </a:t>
                      </a:r>
                      <a:endParaRPr lang="en-US" sz="2000" dirty="0">
                        <a:latin typeface="Calibri"/>
                        <a:ea typeface="Calibri"/>
                        <a:cs typeface="Arial"/>
                      </a:endParaRPr>
                    </a:p>
                  </a:txBody>
                  <a:tcPr marL="64546" marR="64546"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pattFill prst="pct25">
                      <a:fgClr>
                        <a:srgbClr val="FFFFFF"/>
                      </a:fgClr>
                      <a:bgClr>
                        <a:srgbClr val="BFBFBF"/>
                      </a:bgClr>
                    </a:pattFill>
                  </a:tcPr>
                </a:tc>
              </a:tr>
              <a:tr h="6333306">
                <a:tc>
                  <a:txBody>
                    <a:bodyPr/>
                    <a:lstStyle/>
                    <a:p>
                      <a:pPr algn="l" rtl="0">
                        <a:lnSpc>
                          <a:spcPct val="115000"/>
                        </a:lnSpc>
                        <a:spcAft>
                          <a:spcPts val="0"/>
                        </a:spcAft>
                      </a:pPr>
                      <a:r>
                        <a:rPr lang="en-US" sz="2000" dirty="0">
                          <a:latin typeface="Times New Roman"/>
                          <a:ea typeface="Calibri"/>
                          <a:cs typeface="Arial"/>
                        </a:rPr>
                        <a:t>1-It use filter which give approximate </a:t>
                      </a:r>
                      <a:endParaRPr lang="en-US" sz="2000" dirty="0">
                        <a:latin typeface="Calibri"/>
                        <a:ea typeface="Calibri"/>
                        <a:cs typeface="Arial"/>
                      </a:endParaRPr>
                    </a:p>
                    <a:p>
                      <a:pPr algn="l" rtl="0">
                        <a:lnSpc>
                          <a:spcPct val="115000"/>
                        </a:lnSpc>
                        <a:spcAft>
                          <a:spcPts val="0"/>
                        </a:spcAft>
                      </a:pPr>
                      <a:r>
                        <a:rPr lang="en-US" sz="2000" dirty="0">
                          <a:latin typeface="Times New Roman"/>
                          <a:ea typeface="Calibri"/>
                          <a:cs typeface="Arial"/>
                        </a:rPr>
                        <a:t>   a wavelength according to the color</a:t>
                      </a:r>
                      <a:r>
                        <a:rPr lang="en-US" sz="2000" dirty="0">
                          <a:solidFill>
                            <a:srgbClr val="000000"/>
                          </a:solidFill>
                          <a:latin typeface="Times New Roman"/>
                          <a:ea typeface="Calibri"/>
                          <a:cs typeface="Arial"/>
                        </a:rPr>
                        <a:t>  </a:t>
                      </a:r>
                      <a:endParaRPr lang="en-US" sz="2000" dirty="0">
                        <a:latin typeface="Calibri"/>
                        <a:ea typeface="Calibri"/>
                        <a:cs typeface="Arial"/>
                      </a:endParaRPr>
                    </a:p>
                    <a:p>
                      <a:pPr algn="l" rtl="0">
                        <a:lnSpc>
                          <a:spcPct val="115000"/>
                        </a:lnSpc>
                        <a:spcAft>
                          <a:spcPts val="0"/>
                        </a:spcAft>
                      </a:pPr>
                      <a:r>
                        <a:rPr lang="en-US" sz="2000" dirty="0">
                          <a:solidFill>
                            <a:srgbClr val="000000"/>
                          </a:solidFill>
                          <a:latin typeface="Times New Roman"/>
                          <a:ea typeface="Calibri"/>
                          <a:cs typeface="Arial"/>
                        </a:rPr>
                        <a:t>2-Lower cost</a:t>
                      </a:r>
                      <a:endParaRPr lang="en-US" sz="2000" dirty="0">
                        <a:latin typeface="Calibri"/>
                        <a:ea typeface="Calibri"/>
                        <a:cs typeface="Arial"/>
                      </a:endParaRPr>
                    </a:p>
                    <a:p>
                      <a:pPr algn="l" rtl="0">
                        <a:lnSpc>
                          <a:spcPct val="115000"/>
                        </a:lnSpc>
                        <a:spcAft>
                          <a:spcPts val="0"/>
                        </a:spcAft>
                      </a:pPr>
                      <a:r>
                        <a:rPr lang="en-US" sz="2000" dirty="0">
                          <a:solidFill>
                            <a:srgbClr val="000000"/>
                          </a:solidFill>
                          <a:latin typeface="Times New Roman"/>
                          <a:ea typeface="Calibri"/>
                          <a:cs typeface="Arial"/>
                        </a:rPr>
                        <a:t>3- Smaller number of calibrations</a:t>
                      </a:r>
                      <a:endParaRPr lang="en-US" sz="2000" dirty="0">
                        <a:latin typeface="Calibri"/>
                        <a:ea typeface="Calibri"/>
                        <a:cs typeface="Arial"/>
                      </a:endParaRPr>
                    </a:p>
                    <a:p>
                      <a:pPr algn="l" rtl="0">
                        <a:lnSpc>
                          <a:spcPct val="115000"/>
                        </a:lnSpc>
                        <a:spcAft>
                          <a:spcPts val="0"/>
                        </a:spcAft>
                      </a:pPr>
                      <a:r>
                        <a:rPr lang="en-US" sz="2000" dirty="0">
                          <a:solidFill>
                            <a:srgbClr val="000000"/>
                          </a:solidFill>
                          <a:latin typeface="Times New Roman"/>
                          <a:ea typeface="Calibri"/>
                          <a:cs typeface="Arial"/>
                        </a:rPr>
                        <a:t>4-Fixed applications</a:t>
                      </a:r>
                      <a:endParaRPr lang="en-US" sz="2000" dirty="0">
                        <a:latin typeface="Calibri"/>
                        <a:ea typeface="Calibri"/>
                        <a:cs typeface="Arial"/>
                      </a:endParaRPr>
                    </a:p>
                    <a:p>
                      <a:pPr algn="l" rtl="0">
                        <a:lnSpc>
                          <a:spcPct val="115000"/>
                        </a:lnSpc>
                        <a:spcAft>
                          <a:spcPts val="0"/>
                        </a:spcAft>
                      </a:pPr>
                      <a:r>
                        <a:rPr lang="en-US" sz="2000" dirty="0">
                          <a:latin typeface="Times New Roman"/>
                          <a:ea typeface="Calibri"/>
                          <a:cs typeface="Arial"/>
                        </a:rPr>
                        <a:t>5-</a:t>
                      </a:r>
                      <a:r>
                        <a:rPr lang="en-US" sz="2000" dirty="0">
                          <a:solidFill>
                            <a:srgbClr val="000000"/>
                          </a:solidFill>
                          <a:latin typeface="Times New Roman"/>
                          <a:ea typeface="Calibri"/>
                          <a:cs typeface="Arial"/>
                        </a:rPr>
                        <a:t> Simpler chemistries</a:t>
                      </a:r>
                      <a:endParaRPr lang="en-US" sz="2000" dirty="0">
                        <a:latin typeface="Calibri"/>
                        <a:ea typeface="Calibri"/>
                        <a:cs typeface="Arial"/>
                      </a:endParaRPr>
                    </a:p>
                    <a:p>
                      <a:pPr algn="l" rtl="0">
                        <a:lnSpc>
                          <a:spcPct val="115000"/>
                        </a:lnSpc>
                        <a:spcAft>
                          <a:spcPts val="0"/>
                        </a:spcAft>
                      </a:pPr>
                      <a:r>
                        <a:rPr lang="en-US" sz="2000" dirty="0">
                          <a:latin typeface="Times New Roman"/>
                          <a:ea typeface="Calibri"/>
                          <a:cs typeface="Arial"/>
                        </a:rPr>
                        <a:t>6-Photometers are “tuned” for a specific</a:t>
                      </a:r>
                      <a:endParaRPr lang="en-US" sz="2000" dirty="0">
                        <a:latin typeface="Calibri"/>
                        <a:ea typeface="Calibri"/>
                        <a:cs typeface="Arial"/>
                      </a:endParaRPr>
                    </a:p>
                    <a:p>
                      <a:pPr algn="l" rtl="0">
                        <a:lnSpc>
                          <a:spcPct val="115000"/>
                        </a:lnSpc>
                        <a:spcAft>
                          <a:spcPts val="0"/>
                        </a:spcAft>
                      </a:pPr>
                      <a:r>
                        <a:rPr lang="en-US" sz="2000" dirty="0">
                          <a:latin typeface="Times New Roman"/>
                          <a:ea typeface="Calibri"/>
                          <a:cs typeface="Arial"/>
                        </a:rPr>
                        <a:t>    application</a:t>
                      </a:r>
                      <a:endParaRPr lang="en-US" sz="2000" dirty="0">
                        <a:latin typeface="Calibri"/>
                        <a:ea typeface="Calibri"/>
                        <a:cs typeface="Arial"/>
                      </a:endParaRPr>
                    </a:p>
                    <a:p>
                      <a:pPr algn="l" rtl="0">
                        <a:lnSpc>
                          <a:spcPct val="115000"/>
                        </a:lnSpc>
                        <a:spcAft>
                          <a:spcPts val="0"/>
                        </a:spcAft>
                      </a:pPr>
                      <a:r>
                        <a:rPr lang="en-US" sz="2000" dirty="0">
                          <a:latin typeface="Times New Roman"/>
                          <a:ea typeface="Calibri"/>
                          <a:cs typeface="Arial"/>
                        </a:rPr>
                        <a:t>7-</a:t>
                      </a:r>
                      <a:r>
                        <a:rPr lang="en-US" sz="2000" dirty="0">
                          <a:solidFill>
                            <a:srgbClr val="000000"/>
                          </a:solidFill>
                          <a:latin typeface="Times New Roman"/>
                          <a:ea typeface="Calibri"/>
                          <a:cs typeface="Arial"/>
                        </a:rPr>
                        <a:t> Do not require in-house </a:t>
                      </a:r>
                      <a:endParaRPr lang="en-US" sz="2000" dirty="0">
                        <a:latin typeface="Calibri"/>
                        <a:ea typeface="Calibri"/>
                        <a:cs typeface="Arial"/>
                      </a:endParaRPr>
                    </a:p>
                    <a:p>
                      <a:pPr algn="l" rtl="0">
                        <a:lnSpc>
                          <a:spcPct val="115000"/>
                        </a:lnSpc>
                        <a:spcAft>
                          <a:spcPts val="0"/>
                        </a:spcAft>
                      </a:pPr>
                      <a:r>
                        <a:rPr lang="en-US" sz="2000" dirty="0">
                          <a:solidFill>
                            <a:srgbClr val="000000"/>
                          </a:solidFill>
                          <a:latin typeface="Times New Roman"/>
                          <a:ea typeface="Calibri"/>
                          <a:cs typeface="Arial"/>
                        </a:rPr>
                        <a:t>    </a:t>
                      </a:r>
                      <a:r>
                        <a:rPr lang="en-US" sz="2000" dirty="0" err="1">
                          <a:solidFill>
                            <a:srgbClr val="000000"/>
                          </a:solidFill>
                          <a:latin typeface="Times New Roman"/>
                          <a:ea typeface="Calibri"/>
                          <a:cs typeface="Arial"/>
                        </a:rPr>
                        <a:t>chemometrics</a:t>
                      </a:r>
                      <a:r>
                        <a:rPr lang="en-US" sz="2000" dirty="0">
                          <a:solidFill>
                            <a:srgbClr val="000000"/>
                          </a:solidFill>
                          <a:latin typeface="Times New Roman"/>
                          <a:ea typeface="Calibri"/>
                          <a:cs typeface="Arial"/>
                        </a:rPr>
                        <a:t>  (PLS) expertise</a:t>
                      </a:r>
                      <a:endParaRPr lang="en-US" sz="2000" dirty="0">
                        <a:latin typeface="Calibri"/>
                        <a:ea typeface="Calibri"/>
                        <a:cs typeface="Arial"/>
                      </a:endParaRPr>
                    </a:p>
                    <a:p>
                      <a:pPr algn="l" rtl="0">
                        <a:lnSpc>
                          <a:spcPct val="115000"/>
                        </a:lnSpc>
                        <a:spcAft>
                          <a:spcPts val="0"/>
                        </a:spcAft>
                      </a:pPr>
                      <a:r>
                        <a:rPr lang="en-US" sz="2000" dirty="0">
                          <a:latin typeface="Times New Roman"/>
                          <a:ea typeface="Calibri"/>
                          <a:cs typeface="Arial"/>
                        </a:rPr>
                        <a:t>8-They will not work for other</a:t>
                      </a:r>
                      <a:endParaRPr lang="en-US" sz="2000" dirty="0">
                        <a:latin typeface="Calibri"/>
                        <a:ea typeface="Calibri"/>
                        <a:cs typeface="Arial"/>
                      </a:endParaRPr>
                    </a:p>
                    <a:p>
                      <a:pPr algn="l" rtl="0">
                        <a:lnSpc>
                          <a:spcPct val="115000"/>
                        </a:lnSpc>
                        <a:spcAft>
                          <a:spcPts val="0"/>
                        </a:spcAft>
                      </a:pPr>
                      <a:r>
                        <a:rPr lang="en-US" sz="2000" dirty="0">
                          <a:latin typeface="Times New Roman"/>
                          <a:ea typeface="Calibri"/>
                          <a:cs typeface="Arial"/>
                        </a:rPr>
                        <a:t>    applications that require different </a:t>
                      </a:r>
                      <a:endParaRPr lang="en-US" sz="2000" dirty="0">
                        <a:latin typeface="Calibri"/>
                        <a:ea typeface="Calibri"/>
                        <a:cs typeface="Arial"/>
                      </a:endParaRPr>
                    </a:p>
                    <a:p>
                      <a:pPr algn="l" rtl="0">
                        <a:lnSpc>
                          <a:spcPct val="115000"/>
                        </a:lnSpc>
                        <a:spcAft>
                          <a:spcPts val="0"/>
                        </a:spcAft>
                      </a:pPr>
                      <a:r>
                        <a:rPr lang="en-US" sz="2000" dirty="0">
                          <a:latin typeface="Times New Roman"/>
                          <a:ea typeface="Calibri"/>
                          <a:cs typeface="Arial"/>
                        </a:rPr>
                        <a:t>   wavelengths unless modified</a:t>
                      </a:r>
                      <a:r>
                        <a:rPr lang="en-US" sz="2000" b="1" dirty="0">
                          <a:latin typeface="Calibri"/>
                          <a:ea typeface="Calibri"/>
                          <a:cs typeface="Arial"/>
                        </a:rPr>
                        <a:t> </a:t>
                      </a:r>
                      <a:endParaRPr lang="en-US" sz="2000" dirty="0">
                        <a:latin typeface="Calibri"/>
                        <a:ea typeface="Calibri"/>
                        <a:cs typeface="Arial"/>
                      </a:endParaRPr>
                    </a:p>
                  </a:txBody>
                  <a:tcPr marL="64546" marR="64546"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rtl="1">
                        <a:lnSpc>
                          <a:spcPct val="115000"/>
                        </a:lnSpc>
                        <a:spcAft>
                          <a:spcPts val="0"/>
                        </a:spcAft>
                      </a:pPr>
                      <a:r>
                        <a:rPr lang="en-US" sz="2000" dirty="0">
                          <a:latin typeface="Times New Roman"/>
                          <a:ea typeface="Calibri"/>
                          <a:cs typeface="Arial"/>
                        </a:rPr>
                        <a:t>1- It use prism or grating ( </a:t>
                      </a:r>
                      <a:r>
                        <a:rPr lang="en-US" sz="2000" dirty="0" err="1">
                          <a:latin typeface="Times New Roman"/>
                          <a:ea typeface="Calibri"/>
                          <a:cs typeface="Arial"/>
                        </a:rPr>
                        <a:t>monochrometer</a:t>
                      </a:r>
                      <a:r>
                        <a:rPr lang="en-US" sz="2000" dirty="0">
                          <a:latin typeface="Times New Roman"/>
                          <a:ea typeface="Calibri"/>
                          <a:cs typeface="Arial"/>
                        </a:rPr>
                        <a:t> ) </a:t>
                      </a:r>
                      <a:endParaRPr lang="en-US" sz="2000" dirty="0">
                        <a:latin typeface="Calibri"/>
                        <a:ea typeface="Calibri"/>
                        <a:cs typeface="Arial"/>
                      </a:endParaRPr>
                    </a:p>
                    <a:p>
                      <a:pPr algn="l" rtl="1">
                        <a:lnSpc>
                          <a:spcPct val="115000"/>
                        </a:lnSpc>
                        <a:spcAft>
                          <a:spcPts val="0"/>
                        </a:spcAft>
                      </a:pPr>
                      <a:r>
                        <a:rPr lang="en-US" sz="2000" dirty="0">
                          <a:latin typeface="Times New Roman"/>
                          <a:ea typeface="Calibri"/>
                          <a:cs typeface="Arial"/>
                        </a:rPr>
                        <a:t>     which give exact wavelength</a:t>
                      </a:r>
                      <a:endParaRPr lang="en-US" sz="2000" dirty="0">
                        <a:latin typeface="Calibri"/>
                        <a:ea typeface="Calibri"/>
                        <a:cs typeface="Arial"/>
                      </a:endParaRPr>
                    </a:p>
                    <a:p>
                      <a:pPr algn="l" rtl="1">
                        <a:lnSpc>
                          <a:spcPct val="115000"/>
                        </a:lnSpc>
                        <a:spcAft>
                          <a:spcPts val="0"/>
                        </a:spcAft>
                      </a:pPr>
                      <a:r>
                        <a:rPr lang="en-US" sz="2000" dirty="0">
                          <a:solidFill>
                            <a:srgbClr val="000000"/>
                          </a:solidFill>
                          <a:latin typeface="Times New Roman"/>
                          <a:ea typeface="Calibri"/>
                          <a:cs typeface="Arial"/>
                        </a:rPr>
                        <a:t>2- More expensive, but may be necessary</a:t>
                      </a:r>
                      <a:endParaRPr lang="en-US" sz="2000" dirty="0">
                        <a:latin typeface="Calibri"/>
                        <a:ea typeface="Calibri"/>
                        <a:cs typeface="Arial"/>
                      </a:endParaRPr>
                    </a:p>
                    <a:p>
                      <a:pPr algn="just" rtl="0">
                        <a:lnSpc>
                          <a:spcPct val="115000"/>
                        </a:lnSpc>
                        <a:spcAft>
                          <a:spcPts val="0"/>
                        </a:spcAft>
                      </a:pPr>
                      <a:r>
                        <a:rPr lang="en-US" sz="2000" dirty="0">
                          <a:solidFill>
                            <a:srgbClr val="000000"/>
                          </a:solidFill>
                          <a:latin typeface="Times New Roman"/>
                          <a:ea typeface="Calibri"/>
                          <a:cs typeface="Arial"/>
                        </a:rPr>
                        <a:t>3- Unlimited number of calibrations</a:t>
                      </a:r>
                      <a:endParaRPr lang="en-US" sz="2000" dirty="0">
                        <a:latin typeface="Calibri"/>
                        <a:ea typeface="Calibri"/>
                        <a:cs typeface="Arial"/>
                      </a:endParaRPr>
                    </a:p>
                    <a:p>
                      <a:pPr algn="just" rtl="0">
                        <a:lnSpc>
                          <a:spcPct val="115000"/>
                        </a:lnSpc>
                        <a:spcAft>
                          <a:spcPts val="0"/>
                        </a:spcAft>
                      </a:pPr>
                      <a:r>
                        <a:rPr lang="en-US" sz="2000" dirty="0" smtClean="0">
                          <a:latin typeface="Times New Roman"/>
                          <a:ea typeface="Calibri"/>
                          <a:cs typeface="Arial"/>
                        </a:rPr>
                        <a:t>4-Completespectral </a:t>
                      </a:r>
                      <a:r>
                        <a:rPr lang="en-US" sz="2000" dirty="0">
                          <a:latin typeface="Times New Roman"/>
                          <a:ea typeface="Calibri"/>
                          <a:cs typeface="Arial"/>
                        </a:rPr>
                        <a:t>coverage accommodates</a:t>
                      </a:r>
                      <a:endParaRPr lang="en-US" sz="2000" dirty="0">
                        <a:latin typeface="Calibri"/>
                        <a:ea typeface="Calibri"/>
                        <a:cs typeface="Arial"/>
                      </a:endParaRPr>
                    </a:p>
                    <a:p>
                      <a:pPr algn="just" rtl="0">
                        <a:lnSpc>
                          <a:spcPct val="115000"/>
                        </a:lnSpc>
                        <a:spcAft>
                          <a:spcPts val="0"/>
                        </a:spcAft>
                      </a:pPr>
                      <a:r>
                        <a:rPr lang="en-US" sz="2000" dirty="0">
                          <a:latin typeface="Times New Roman"/>
                          <a:ea typeface="Calibri"/>
                          <a:cs typeface="Arial"/>
                        </a:rPr>
                        <a:t>        new processes</a:t>
                      </a:r>
                      <a:endParaRPr lang="en-US" sz="2000" dirty="0">
                        <a:latin typeface="Calibri"/>
                        <a:ea typeface="Calibri"/>
                        <a:cs typeface="Arial"/>
                      </a:endParaRPr>
                    </a:p>
                    <a:p>
                      <a:pPr algn="just" rtl="0">
                        <a:lnSpc>
                          <a:spcPct val="115000"/>
                        </a:lnSpc>
                        <a:spcAft>
                          <a:spcPts val="0"/>
                        </a:spcAft>
                      </a:pPr>
                      <a:r>
                        <a:rPr lang="en-US" sz="2000" dirty="0">
                          <a:solidFill>
                            <a:srgbClr val="000000"/>
                          </a:solidFill>
                          <a:latin typeface="Times New Roman"/>
                          <a:ea typeface="Calibri"/>
                          <a:cs typeface="Arial"/>
                        </a:rPr>
                        <a:t>5- More complex chemistries</a:t>
                      </a:r>
                      <a:endParaRPr lang="en-US" sz="2000" dirty="0">
                        <a:latin typeface="Calibri"/>
                        <a:ea typeface="Calibri"/>
                        <a:cs typeface="Arial"/>
                      </a:endParaRPr>
                    </a:p>
                    <a:p>
                      <a:pPr algn="just" rtl="0">
                        <a:lnSpc>
                          <a:spcPct val="115000"/>
                        </a:lnSpc>
                        <a:spcAft>
                          <a:spcPts val="0"/>
                        </a:spcAft>
                      </a:pPr>
                      <a:r>
                        <a:rPr lang="en-US" sz="2000" dirty="0">
                          <a:solidFill>
                            <a:srgbClr val="000000"/>
                          </a:solidFill>
                          <a:latin typeface="Times New Roman"/>
                          <a:ea typeface="Calibri"/>
                          <a:cs typeface="Arial"/>
                        </a:rPr>
                        <a:t>6-Enhanced spectral processing .</a:t>
                      </a:r>
                      <a:endParaRPr lang="en-US" sz="2000" dirty="0">
                        <a:latin typeface="Calibri"/>
                        <a:ea typeface="Calibri"/>
                        <a:cs typeface="Arial"/>
                      </a:endParaRPr>
                    </a:p>
                    <a:p>
                      <a:pPr algn="just" rtl="0">
                        <a:lnSpc>
                          <a:spcPct val="115000"/>
                        </a:lnSpc>
                        <a:spcAft>
                          <a:spcPts val="0"/>
                        </a:spcAft>
                      </a:pPr>
                      <a:r>
                        <a:rPr lang="en-US" sz="2000" dirty="0">
                          <a:latin typeface="Times New Roman"/>
                          <a:ea typeface="Calibri"/>
                          <a:cs typeface="Arial"/>
                        </a:rPr>
                        <a:t>7-Generally requires </a:t>
                      </a:r>
                      <a:r>
                        <a:rPr lang="en-US" sz="2000" dirty="0" err="1">
                          <a:latin typeface="Times New Roman"/>
                          <a:ea typeface="Calibri"/>
                          <a:cs typeface="Arial"/>
                        </a:rPr>
                        <a:t>chemometrics</a:t>
                      </a:r>
                      <a:r>
                        <a:rPr lang="en-US" sz="2000" dirty="0">
                          <a:latin typeface="Times New Roman"/>
                          <a:ea typeface="Calibri"/>
                          <a:cs typeface="Arial"/>
                        </a:rPr>
                        <a:t> (PLS) </a:t>
                      </a:r>
                      <a:endParaRPr lang="en-US" sz="2000" dirty="0">
                        <a:latin typeface="Calibri"/>
                        <a:ea typeface="Calibri"/>
                        <a:cs typeface="Arial"/>
                      </a:endParaRPr>
                    </a:p>
                    <a:p>
                      <a:pPr algn="just" rtl="0">
                        <a:lnSpc>
                          <a:spcPct val="115000"/>
                        </a:lnSpc>
                        <a:spcAft>
                          <a:spcPts val="0"/>
                        </a:spcAft>
                      </a:pPr>
                      <a:r>
                        <a:rPr lang="en-US" sz="2000" dirty="0">
                          <a:latin typeface="Times New Roman"/>
                          <a:ea typeface="Calibri"/>
                          <a:cs typeface="Arial"/>
                        </a:rPr>
                        <a:t>   expertise within the company</a:t>
                      </a:r>
                      <a:endParaRPr lang="en-US" sz="2000" dirty="0">
                        <a:latin typeface="Calibri"/>
                        <a:ea typeface="Calibri"/>
                        <a:cs typeface="Arial"/>
                      </a:endParaRPr>
                    </a:p>
                  </a:txBody>
                  <a:tcPr marL="64546" marR="64546"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367</TotalTime>
  <Words>425</Words>
  <Application>Microsoft Office PowerPoint</Application>
  <PresentationFormat>On-screen Show (4:3)</PresentationFormat>
  <Paragraphs>77</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  Ministry of higher education and scientific research  Middle Technical University Baquba Technical Institute Pathological analysis  Department                        Medical Laboratory                  Instrument                               </vt:lpstr>
      <vt:lpstr>Slide 2</vt:lpstr>
      <vt:lpstr>Slide 3</vt:lpstr>
      <vt:lpstr>Slide 4</vt:lpstr>
      <vt:lpstr>Slide 5</vt:lpstr>
      <vt:lpstr>Slide 6</vt:lpstr>
      <vt:lpstr>Slide 7</vt:lpstr>
      <vt:lpstr>Slide 8</vt:lpstr>
      <vt:lpstr>Slide 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Medical Laboratory  Instrument</dc:title>
  <dc:creator>الشارقة للحاسبات</dc:creator>
  <cp:lastModifiedBy>الشارقة للحاسبات</cp:lastModifiedBy>
  <cp:revision>55</cp:revision>
  <dcterms:created xsi:type="dcterms:W3CDTF">2018-01-28T09:59:26Z</dcterms:created>
  <dcterms:modified xsi:type="dcterms:W3CDTF">2018-09-25T14:22:10Z</dcterms:modified>
</cp:coreProperties>
</file>