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331" r:id="rId3"/>
    <p:sldId id="332" r:id="rId4"/>
    <p:sldId id="333" r:id="rId5"/>
    <p:sldId id="334" r:id="rId6"/>
    <p:sldId id="335" r:id="rId7"/>
    <p:sldId id="336" r:id="rId8"/>
    <p:sldId id="337" r:id="rId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B6F4568-A2B7-451B-8D4B-905447AD8D5D}" type="datetimeFigureOut">
              <a:rPr lang="ar-IQ" smtClean="0"/>
              <a:pPr/>
              <a:t>15/01/1440</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8095F6E-D637-43B5-831E-7E5BE69A38A1}"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
            </a:r>
            <a:br>
              <a:rPr lang="en-US" sz="3100" b="1" i="1" dirty="0">
                <a:latin typeface="Bodoni MT Condensed" pitchFamily="18" charset="0"/>
              </a:rPr>
            </a:br>
            <a:r>
              <a:rPr lang="en-US" sz="3100" b="1" i="1" dirty="0" smtClean="0">
                <a:latin typeface="Bodoni MT Condensed" pitchFamily="18" charset="0"/>
                <a:cs typeface="+mn-cs"/>
              </a:rPr>
              <a:t>Ministry </a:t>
            </a:r>
            <a:r>
              <a:rPr lang="en-US" sz="3100" b="1" i="1" dirty="0">
                <a:latin typeface="Bodoni MT Condensed" pitchFamily="18" charset="0"/>
                <a:cs typeface="+mn-cs"/>
              </a:rPr>
              <a:t>of higher </a:t>
            </a:r>
            <a:r>
              <a:rPr lang="en-US" sz="3100" b="1" i="1" dirty="0" smtClean="0">
                <a:latin typeface="Bodoni MT Condensed" pitchFamily="18" charset="0"/>
                <a:cs typeface="+mn-cs"/>
              </a:rPr>
              <a:t>education </a:t>
            </a:r>
            <a:r>
              <a:rPr lang="en-US" sz="3100" b="1" i="1" dirty="0">
                <a:latin typeface="Bodoni MT Condensed" pitchFamily="18" charset="0"/>
                <a:cs typeface="+mn-cs"/>
              </a:rPr>
              <a:t>and scientific research </a:t>
            </a:r>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Middle Technical </a:t>
            </a:r>
            <a:r>
              <a:rPr lang="en-US" sz="3100" b="1" i="1" dirty="0" smtClean="0">
                <a:latin typeface="Bodoni MT Condensed" pitchFamily="18" charset="0"/>
              </a:rPr>
              <a:t>University</a:t>
            </a:r>
            <a:br>
              <a:rPr lang="en-US" sz="3100" b="1" i="1" dirty="0" smtClean="0">
                <a:latin typeface="Bodoni MT Condensed" pitchFamily="18" charset="0"/>
              </a:rPr>
            </a:br>
            <a:r>
              <a:rPr lang="en-US" sz="3100" b="1" i="1" dirty="0" err="1">
                <a:latin typeface="Bodoni MT Condensed" pitchFamily="18" charset="0"/>
              </a:rPr>
              <a:t>Baquba</a:t>
            </a:r>
            <a:r>
              <a:rPr lang="en-US" sz="3100" b="1" i="1" dirty="0">
                <a:latin typeface="Bodoni MT Condensed" pitchFamily="18" charset="0"/>
              </a:rPr>
              <a:t> Technical </a:t>
            </a:r>
            <a:r>
              <a:rPr lang="en-US" sz="3100" b="1" i="1" dirty="0" smtClean="0">
                <a:latin typeface="Bodoni MT Condensed" pitchFamily="18" charset="0"/>
              </a:rPr>
              <a:t>Institute</a:t>
            </a:r>
            <a:r>
              <a:rPr lang="ar-IQ" sz="3100" b="1" i="1" dirty="0" smtClean="0">
                <a:latin typeface="Bodoni MT Condensed" pitchFamily="18" charset="0"/>
              </a:rPr>
              <a:t/>
            </a:r>
            <a:br>
              <a:rPr lang="ar-IQ" sz="3100" b="1" i="1" dirty="0" smtClean="0">
                <a:latin typeface="Bodoni MT Condensed" pitchFamily="18" charset="0"/>
              </a:rPr>
            </a:br>
            <a:r>
              <a:rPr lang="en-US" sz="3100" b="1" i="1" dirty="0" smtClean="0">
                <a:latin typeface="Bodoni MT Condensed" pitchFamily="18" charset="0"/>
              </a:rPr>
              <a:t>Pathological </a:t>
            </a:r>
            <a:r>
              <a:rPr lang="en-US" sz="3100" b="1" i="1" dirty="0">
                <a:latin typeface="Bodoni MT Condensed" pitchFamily="18" charset="0"/>
              </a:rPr>
              <a:t>analysis  Department</a:t>
            </a:r>
            <a:r>
              <a:rPr lang="en-US" sz="3200" dirty="0"/>
              <a:t/>
            </a:r>
            <a:br>
              <a:rPr lang="en-US" sz="3200" dirty="0"/>
            </a:br>
            <a:r>
              <a:rPr lang="ar-IQ" sz="3200" dirty="0" smtClean="0"/>
              <a:t/>
            </a:r>
            <a:br>
              <a:rPr lang="ar-IQ" sz="3200" dirty="0" smtClean="0"/>
            </a:br>
            <a:r>
              <a:rPr lang="en-US" sz="3200" dirty="0" smtClean="0"/>
              <a:t/>
            </a:r>
            <a:br>
              <a:rPr lang="en-US" sz="3200" dirty="0" smtClean="0"/>
            </a:br>
            <a:r>
              <a:rPr lang="en-US" sz="3200" b="1" i="1" dirty="0" smtClean="0"/>
              <a:t>                     </a:t>
            </a:r>
            <a:r>
              <a:rPr lang="en-US" sz="6000" b="1" i="1" dirty="0" smtClean="0"/>
              <a:t>Medical Laboratory</a:t>
            </a:r>
            <a:r>
              <a:rPr lang="en-US" sz="6000" dirty="0" smtClean="0"/>
              <a:t/>
            </a:r>
            <a:br>
              <a:rPr lang="en-US" sz="6000" dirty="0" smtClean="0"/>
            </a:br>
            <a:r>
              <a:rPr lang="en-US" sz="6000" b="1" i="1" dirty="0" smtClean="0"/>
              <a:t>                 Instrument </a:t>
            </a:r>
            <a:r>
              <a:rPr lang="ar-IQ" sz="3200" dirty="0" smtClean="0"/>
              <a:t/>
            </a:r>
            <a:br>
              <a:rPr lang="ar-IQ" sz="3200" dirty="0" smtClean="0"/>
            </a:br>
            <a:r>
              <a:rPr lang="ar-IQ" sz="3200" dirty="0" smtClean="0"/>
              <a:t/>
            </a:r>
            <a:br>
              <a:rPr lang="ar-IQ" sz="3200" dirty="0" smtClean="0"/>
            </a:br>
            <a:r>
              <a:rPr lang="ar-IQ" sz="3200" dirty="0"/>
              <a:t/>
            </a:r>
            <a:br>
              <a:rPr lang="ar-IQ" sz="3200" dirty="0"/>
            </a:br>
            <a:r>
              <a:rPr lang="en-US" sz="3200" dirty="0"/>
              <a:t/>
            </a:r>
            <a:br>
              <a:rPr lang="en-US" sz="3200" dirty="0"/>
            </a:br>
            <a:r>
              <a:rPr lang="en-US" sz="3200" dirty="0" smtClean="0"/>
              <a:t>                       </a:t>
            </a:r>
            <a:r>
              <a:rPr lang="en-US" sz="3600" b="1" i="1" dirty="0" smtClean="0"/>
              <a:t/>
            </a:r>
            <a:br>
              <a:rPr lang="en-US" sz="3600" b="1" i="1" dirty="0" smtClean="0"/>
            </a:br>
            <a:r>
              <a:rPr lang="ar-IQ" sz="3600" b="1" dirty="0" smtClean="0"/>
              <a:t/>
            </a:r>
            <a:br>
              <a:rPr lang="ar-IQ" sz="3600" b="1" dirty="0" smtClean="0"/>
            </a:br>
            <a:r>
              <a:rPr lang="ar-IQ" sz="3600" b="1" dirty="0" smtClean="0"/>
              <a:t> </a:t>
            </a:r>
            <a:endParaRPr lang="ar-IQ" sz="3600" b="1" dirty="0"/>
          </a:p>
        </p:txBody>
      </p:sp>
      <p:sp>
        <p:nvSpPr>
          <p:cNvPr id="3" name="Content Placeholder 2"/>
          <p:cNvSpPr>
            <a:spLocks noGrp="1"/>
          </p:cNvSpPr>
          <p:nvPr>
            <p:ph idx="1"/>
          </p:nvPr>
        </p:nvSpPr>
        <p:spPr>
          <a:xfrm>
            <a:off x="214282" y="4857760"/>
            <a:ext cx="8643998" cy="114300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buNone/>
            </a:pPr>
            <a:r>
              <a:rPr lang="en-US" sz="4400" b="1" i="1" dirty="0" err="1" smtClean="0">
                <a:latin typeface="BrowalliaUPC" pitchFamily="34" charset="-34"/>
                <a:cs typeface="BrowalliaUPC" pitchFamily="34" charset="-34"/>
              </a:rPr>
              <a:t>Assist.prof</a:t>
            </a:r>
            <a:r>
              <a:rPr lang="en-US" sz="4400" b="1" i="1" dirty="0" smtClean="0">
                <a:latin typeface="BrowalliaUPC" pitchFamily="34" charset="-34"/>
                <a:cs typeface="BrowalliaUPC" pitchFamily="34" charset="-34"/>
              </a:rPr>
              <a:t>. : </a:t>
            </a:r>
            <a:r>
              <a:rPr lang="en-US" sz="4400" b="1" i="1" dirty="0" err="1" smtClean="0">
                <a:latin typeface="BrowalliaUPC" pitchFamily="34" charset="-34"/>
                <a:cs typeface="BrowalliaUPC" pitchFamily="34" charset="-34"/>
              </a:rPr>
              <a:t>Eman</a:t>
            </a:r>
            <a:r>
              <a:rPr lang="en-US" sz="4400" b="1" i="1" dirty="0" smtClean="0">
                <a:latin typeface="BrowalliaUPC" pitchFamily="34" charset="-34"/>
                <a:cs typeface="BrowalliaUPC" pitchFamily="34" charset="-34"/>
              </a:rPr>
              <a:t> Ismail </a:t>
            </a:r>
            <a:r>
              <a:rPr lang="en-US" sz="4400" b="1" i="1" dirty="0" err="1" smtClean="0">
                <a:latin typeface="BrowalliaUPC" pitchFamily="34" charset="-34"/>
                <a:cs typeface="BrowalliaUPC" pitchFamily="34" charset="-34"/>
              </a:rPr>
              <a:t>Momammed</a:t>
            </a:r>
            <a:r>
              <a:rPr lang="en-US" sz="6600" b="1" i="1" dirty="0" smtClean="0">
                <a:latin typeface="BrowalliaUPC" pitchFamily="34" charset="-34"/>
                <a:cs typeface="BrowalliaUPC" pitchFamily="34" charset="-34"/>
              </a:rPr>
              <a:t> </a:t>
            </a:r>
            <a:endParaRPr lang="ar-IQ" sz="6600" i="1" dirty="0">
              <a:latin typeface="BrowalliaUPC" pitchFamily="34" charset="-34"/>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0" y="0"/>
            <a:ext cx="9144000" cy="689419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32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Lecture ( 7 ) : </a:t>
            </a:r>
          </a:p>
          <a:p>
            <a:pPr marL="0" marR="0" lvl="0" indent="90488" algn="ctr"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Flame photometer</a:t>
            </a:r>
          </a:p>
          <a:p>
            <a:pPr marL="0" marR="0" lvl="0" indent="90488" algn="justLow" defTabSz="914400" rtl="1" eaLnBrk="1" fontAlgn="base" latinLnBrk="0" hangingPunct="1">
              <a:lnSpc>
                <a:spcPct val="100000"/>
              </a:lnSpc>
              <a:spcBef>
                <a:spcPct val="0"/>
              </a:spcBef>
              <a:spcAft>
                <a:spcPct val="0"/>
              </a:spcAft>
              <a:buClrTx/>
              <a:buSzTx/>
              <a:buFontTx/>
              <a:buNone/>
              <a:tabLst/>
            </a:pPr>
            <a:endParaRPr lang="en-US" b="1" dirty="0" smtClean="0">
              <a:latin typeface="Times New Roman" pitchFamily="18" charset="0"/>
              <a:cs typeface="Times New Roman" pitchFamily="18" charset="0"/>
            </a:endParaRPr>
          </a:p>
          <a:p>
            <a:pPr marL="0" marR="0" lvl="0" indent="90488" algn="justLow" defTabSz="914400" rtl="1"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indent="90488" algn="justLow" eaLnBrk="0" fontAlgn="base" hangingPunct="0">
              <a:spcBef>
                <a:spcPct val="0"/>
              </a:spcBef>
              <a:spcAft>
                <a:spcPct val="0"/>
              </a:spcAf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It a device used for the determination of electrolytes in  a   given   solution. It   is   most   commonly   used   for   the  quantitative  analysis  of  sodium</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Na</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and  potassium</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K</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ions  in  body  fluids.</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It used for measuring the wavelength specific for ( K , Na ) by special filter depending on intensity and emission light </a:t>
            </a:r>
            <a:endParaRPr lang="en-US" sz="3200" dirty="0" smtClean="0">
              <a:latin typeface="Times New Roman" pitchFamily="18" charset="0"/>
              <a:ea typeface="Calibri" pitchFamily="34" charset="0"/>
              <a:cs typeface="Times New Roman" pitchFamily="18" charset="0"/>
            </a:endParaRPr>
          </a:p>
          <a:p>
            <a:pPr marL="0" marR="0" lvl="0" indent="90488" algn="justLow" defTabSz="914400" rtl="1" eaLnBrk="0" fontAlgn="base" latinLnBrk="0" hangingPunct="0">
              <a:lnSpc>
                <a:spcPct val="100000"/>
              </a:lnSpc>
              <a:spcBef>
                <a:spcPct val="0"/>
              </a:spcBef>
              <a:spcAft>
                <a:spcPct val="0"/>
              </a:spcAft>
              <a:buClrTx/>
              <a:buSzTx/>
              <a:buFontTx/>
              <a:buNone/>
              <a:tabLst/>
            </a:pPr>
            <a:endParaRPr kumimoji="0" lang="ar-IQ" sz="3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90488" algn="justLow" defTabSz="914400" rtl="1" eaLnBrk="0" fontAlgn="base" latinLnBrk="0" hangingPunct="0">
              <a:lnSpc>
                <a:spcPct val="100000"/>
              </a:lnSpc>
              <a:spcBef>
                <a:spcPct val="0"/>
              </a:spcBef>
              <a:spcAft>
                <a:spcPct val="0"/>
              </a:spcAft>
              <a:buClrTx/>
              <a:buSzTx/>
              <a:buFontTx/>
              <a:buNone/>
              <a:tabLst/>
            </a:pPr>
            <a:endParaRPr lang="ar-IQ" sz="3200" dirty="0" smtClean="0">
              <a:latin typeface="Times New Roman" pitchFamily="18" charset="0"/>
              <a:cs typeface="Times New Roman" pitchFamily="18" charset="0"/>
            </a:endParaRPr>
          </a:p>
          <a:p>
            <a:pPr marL="0" marR="0" lvl="0" indent="90488" algn="justLow"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90488" algn="justLow" defTabSz="914400" rtl="1" eaLnBrk="0" fontAlgn="base" latinLnBrk="0" hangingPunct="0">
              <a:lnSpc>
                <a:spcPct val="100000"/>
              </a:lnSpc>
              <a:spcBef>
                <a:spcPct val="0"/>
              </a:spcBef>
              <a:spcAft>
                <a:spcPct val="0"/>
              </a:spcAft>
              <a:buClrTx/>
              <a:buSzTx/>
              <a:buFontTx/>
              <a:buNone/>
              <a:tabLst/>
            </a:pPr>
            <a:endParaRPr lang="en-US" sz="3200" dirty="0" smtClean="0">
              <a:latin typeface="Times New Roman" pitchFamily="18" charset="0"/>
              <a:cs typeface="Times New Roman" pitchFamily="18" charset="0"/>
            </a:endParaRPr>
          </a:p>
          <a:p>
            <a:pPr marL="0" marR="0" lvl="0" indent="90488" algn="justLow"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Times New Roman" pitchFamily="18" charset="0"/>
                <a:ea typeface="Calibri" pitchFamily="34" charset="0"/>
                <a:cs typeface="+mj-cs"/>
              </a:rPr>
              <a:t>Parts of a flame photometer :</a:t>
            </a:r>
            <a:endParaRPr kumimoji="0" lang="en-US" sz="3200" b="0" i="0" u="none" strike="noStrike" cap="none" normalizeH="0" baseline="0" dirty="0" smtClean="0">
              <a:ln>
                <a:noFill/>
              </a:ln>
              <a:solidFill>
                <a:srgbClr val="FF0000"/>
              </a:solidFill>
              <a:effectLst/>
              <a:latin typeface="Arial" pitchFamily="34" charset="0"/>
              <a:cs typeface="+mj-cs"/>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1-Source of flame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burner that provides flame and can</a:t>
            </a:r>
            <a:r>
              <a:rPr kumimoji="0" lang="en-US" sz="32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be maintained in a constant form and at a   constant temperature.</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2-Nebuliser and  mixing chamber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32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Helps to transport  the  homogeneous solution of the substance into the flame at a steady rate and it has three inputs with atomizer which connect to the air gas and sample pressured air spry the sample and mixed with the gas in the chamber and blow to the burner and fuel inlet of gas and air inlet and sample capillary</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3-Optical system (optical filter)</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optical system comprises three parts: convex mirror, lens and filter. The convex mirror helps to transmit light emitted from the atoms and focus the emissions to the lens. The convex lens help to focus the light on a point called slit. The reflections from the mirror pass through the slit and reach the filters. This will isolate the wavelength to be measured from that of any other extraneous emissions. Hence it acts as interference type color filters.</a:t>
            </a:r>
          </a:p>
          <a:p>
            <a:pPr marL="0" marR="0" lvl="0" indent="0" algn="justLow" defTabSz="914400" rtl="0" eaLnBrk="1" fontAlgn="base" latinLnBrk="0" hangingPunct="1">
              <a:lnSpc>
                <a:spcPct val="100000"/>
              </a:lnSpc>
              <a:spcBef>
                <a:spcPct val="0"/>
              </a:spcBef>
              <a:spcAft>
                <a:spcPct val="0"/>
              </a:spcAft>
              <a:buClrTx/>
              <a:buSzTx/>
              <a:buFontTx/>
              <a:buNone/>
              <a:tabLst/>
            </a:pPr>
            <a:endParaRPr lang="en-US" sz="3200" dirty="0" smtClean="0">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lang="en-US" sz="3200" dirty="0" smtClean="0">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Photo detector</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Detect the emitted light and measure the intensity of radiation emitted by the </a:t>
            </a:r>
            <a:r>
              <a:rPr kumimoji="0" lang="en-US" sz="3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flame.The</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emitted radiation is converted to an electrical signal with the help of photo detector. The produced electrical signals are directly proportional to the intensity of light.</a:t>
            </a:r>
          </a:p>
          <a:p>
            <a:pPr marL="0" marR="0" lvl="0" indent="0" algn="justLow" defTabSz="914400" rtl="0" eaLnBrk="1" fontAlgn="base" latinLnBrk="0" hangingPunct="1">
              <a:lnSpc>
                <a:spcPct val="100000"/>
              </a:lnSpc>
              <a:spcBef>
                <a:spcPct val="0"/>
              </a:spcBef>
              <a:spcAft>
                <a:spcPct val="0"/>
              </a:spcAft>
              <a:buClrTx/>
              <a:buSzTx/>
              <a:buFontTx/>
              <a:buNone/>
              <a:tabLst/>
            </a:pPr>
            <a:endParaRPr lang="en-US" sz="3200" dirty="0" smtClean="0">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lang="en-US" sz="3200" dirty="0" smtClean="0">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lang="en-US" sz="3200" dirty="0" smtClean="0">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lang="en-US" sz="3200" dirty="0" smtClean="0">
              <a:latin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9144000" cy="677108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1" u="none" strike="noStrike" cap="none" normalizeH="0" baseline="0" dirty="0" smtClean="0">
                <a:ln>
                  <a:noFill/>
                </a:ln>
                <a:solidFill>
                  <a:schemeClr val="tx1"/>
                </a:solidFill>
                <a:effectLst/>
                <a:latin typeface="Times New Roman" pitchFamily="18" charset="0"/>
                <a:ea typeface="Calibri" pitchFamily="34" charset="0"/>
                <a:cs typeface="+mj-cs"/>
              </a:rPr>
              <a:t>    </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mj-cs"/>
              </a:rPr>
              <a:t>There are two types of atomizers burner:</a:t>
            </a:r>
          </a:p>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mj-cs"/>
              </a:rPr>
              <a:t>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1- </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mj-cs"/>
              </a:rPr>
              <a:t>Total consumption burner</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 It is draws the solution directly into the base of small flame where it is vaporized burned and locally droplets of fluid to the flame .                                                                            </a:t>
            </a:r>
          </a:p>
          <a:p>
            <a:pPr marL="0" marR="0" lvl="0" indent="0" algn="just"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                                                                        </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mj-cs"/>
              </a:rPr>
              <a:t>   </a:t>
            </a:r>
            <a:endPar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2- </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mj-cs"/>
              </a:rPr>
              <a:t>A premix burner:</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 The</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mj-cs"/>
              </a:rPr>
              <a:t>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large</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mj-cs"/>
              </a:rPr>
              <a:t>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droplets full the floor of the chamber and only the rare fine droplets are carried up word into the flame by the flow of gas</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800"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800"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800"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800"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800"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800"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صورة ذات صلة"/>
          <p:cNvPicPr/>
          <p:nvPr/>
        </p:nvPicPr>
        <p:blipFill>
          <a:blip r:embed="rId2"/>
          <a:srcRect t="7724" b="6472"/>
          <a:stretch>
            <a:fillRect/>
          </a:stretch>
        </p:blipFill>
        <p:spPr bwMode="auto">
          <a:xfrm>
            <a:off x="0" y="0"/>
            <a:ext cx="9144000" cy="5572140"/>
          </a:xfrm>
          <a:prstGeom prst="rect">
            <a:avLst/>
          </a:prstGeom>
          <a:noFill/>
          <a:ln w="9525">
            <a:solidFill>
              <a:schemeClr val="tx1"/>
            </a:solidFill>
            <a:miter lim="800000"/>
            <a:headEnd/>
            <a:tailEnd/>
          </a:ln>
        </p:spPr>
      </p:pic>
      <p:sp>
        <p:nvSpPr>
          <p:cNvPr id="14337" name="Rectangle 1"/>
          <p:cNvSpPr>
            <a:spLocks noChangeArrowheads="1"/>
          </p:cNvSpPr>
          <p:nvPr/>
        </p:nvSpPr>
        <p:spPr bwMode="auto">
          <a:xfrm>
            <a:off x="1285852" y="5786454"/>
            <a:ext cx="4612160" cy="46166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component of a flame photometer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28596" y="1357300"/>
          <a:ext cx="8358246" cy="4429152"/>
        </p:xfrm>
        <a:graphic>
          <a:graphicData uri="http://schemas.openxmlformats.org/drawingml/2006/table">
            <a:tbl>
              <a:tblPr rtl="1"/>
              <a:tblGrid>
                <a:gridCol w="2785517"/>
                <a:gridCol w="3436941"/>
                <a:gridCol w="2135788"/>
              </a:tblGrid>
              <a:tr h="738192">
                <a:tc>
                  <a:txBody>
                    <a:bodyPr/>
                    <a:lstStyle/>
                    <a:p>
                      <a:pPr algn="ctr" rtl="1">
                        <a:lnSpc>
                          <a:spcPct val="115000"/>
                        </a:lnSpc>
                        <a:spcAft>
                          <a:spcPts val="0"/>
                        </a:spcAft>
                      </a:pPr>
                      <a:r>
                        <a:rPr lang="en-US" sz="1600" b="1" dirty="0">
                          <a:latin typeface="Times New Roman"/>
                          <a:ea typeface="Calibri"/>
                          <a:cs typeface="Arial"/>
                        </a:rPr>
                        <a:t>Flame </a:t>
                      </a:r>
                      <a:r>
                        <a:rPr lang="en-US" sz="1600" b="1" dirty="0" err="1">
                          <a:latin typeface="Times New Roman"/>
                          <a:ea typeface="Calibri"/>
                          <a:cs typeface="Arial"/>
                        </a:rPr>
                        <a:t>Colour</a:t>
                      </a:r>
                      <a:endParaRPr lang="en-US" sz="1100" dirty="0">
                        <a:latin typeface="Calibri"/>
                        <a:ea typeface="Calibri"/>
                        <a:cs typeface="Arial"/>
                      </a:endParaRPr>
                    </a:p>
                  </a:txBody>
                  <a:tcPr marL="66812" marR="66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5">
                      <a:fgClr>
                        <a:srgbClr val="FFFFFF"/>
                      </a:fgClr>
                      <a:bgClr>
                        <a:srgbClr val="BFBFBF"/>
                      </a:bgClr>
                    </a:pattFill>
                  </a:tcPr>
                </a:tc>
                <a:tc>
                  <a:txBody>
                    <a:bodyPr/>
                    <a:lstStyle/>
                    <a:p>
                      <a:pPr algn="ctr" rtl="1">
                        <a:lnSpc>
                          <a:spcPct val="115000"/>
                        </a:lnSpc>
                        <a:spcAft>
                          <a:spcPts val="0"/>
                        </a:spcAft>
                      </a:pPr>
                      <a:r>
                        <a:rPr lang="en-US" sz="1600" b="1" dirty="0">
                          <a:latin typeface="Times New Roman"/>
                          <a:ea typeface="Calibri"/>
                          <a:cs typeface="Arial"/>
                        </a:rPr>
                        <a:t>Emission wavelength ( nm )</a:t>
                      </a:r>
                      <a:endParaRPr lang="en-US" sz="1100" dirty="0">
                        <a:latin typeface="Calibri"/>
                        <a:ea typeface="Calibri"/>
                        <a:cs typeface="Arial"/>
                      </a:endParaRPr>
                    </a:p>
                  </a:txBody>
                  <a:tcPr marL="66812" marR="66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5">
                      <a:fgClr>
                        <a:srgbClr val="FFFFFF"/>
                      </a:fgClr>
                      <a:bgClr>
                        <a:srgbClr val="BFBFBF"/>
                      </a:bgClr>
                    </a:pattFill>
                  </a:tcPr>
                </a:tc>
                <a:tc>
                  <a:txBody>
                    <a:bodyPr/>
                    <a:lstStyle/>
                    <a:p>
                      <a:pPr algn="ctr" rtl="1">
                        <a:lnSpc>
                          <a:spcPct val="115000"/>
                        </a:lnSpc>
                        <a:spcAft>
                          <a:spcPts val="0"/>
                        </a:spcAft>
                      </a:pPr>
                      <a:r>
                        <a:rPr lang="en-US" sz="1600" b="1" dirty="0">
                          <a:latin typeface="Times New Roman"/>
                          <a:ea typeface="Calibri"/>
                          <a:cs typeface="Arial"/>
                        </a:rPr>
                        <a:t>Element</a:t>
                      </a:r>
                      <a:endParaRPr lang="en-US" sz="1100" dirty="0">
                        <a:latin typeface="Calibri"/>
                        <a:ea typeface="Calibri"/>
                        <a:cs typeface="Arial"/>
                      </a:endParaRPr>
                    </a:p>
                  </a:txBody>
                  <a:tcPr marL="66812" marR="66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5">
                      <a:fgClr>
                        <a:srgbClr val="FFFFFF"/>
                      </a:fgClr>
                      <a:bgClr>
                        <a:srgbClr val="BFBFBF"/>
                      </a:bgClr>
                    </a:pattFill>
                  </a:tcPr>
                </a:tc>
              </a:tr>
              <a:tr h="738192">
                <a:tc>
                  <a:txBody>
                    <a:bodyPr/>
                    <a:lstStyle/>
                    <a:p>
                      <a:pPr algn="ctr" rtl="1">
                        <a:lnSpc>
                          <a:spcPct val="115000"/>
                        </a:lnSpc>
                        <a:spcAft>
                          <a:spcPts val="0"/>
                        </a:spcAft>
                      </a:pPr>
                      <a:r>
                        <a:rPr lang="en-US" sz="1600">
                          <a:latin typeface="Times New Roman"/>
                          <a:ea typeface="Calibri"/>
                          <a:cs typeface="Arial"/>
                        </a:rPr>
                        <a:t>Yellow</a:t>
                      </a:r>
                      <a:endParaRPr lang="en-US" sz="110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a:latin typeface="Times New Roman"/>
                          <a:ea typeface="Calibri"/>
                          <a:cs typeface="Arial"/>
                        </a:rPr>
                        <a:t>589</a:t>
                      </a:r>
                      <a:endParaRPr lang="en-US" sz="110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1600">
                          <a:latin typeface="Times New Roman"/>
                          <a:ea typeface="Calibri"/>
                          <a:cs typeface="Arial"/>
                        </a:rPr>
                        <a:t>Sodium ( Na) </a:t>
                      </a:r>
                      <a:endParaRPr lang="en-US" sz="1100">
                        <a:latin typeface="Calibri"/>
                        <a:ea typeface="Calibri"/>
                        <a:cs typeface="Arial"/>
                      </a:endParaRPr>
                    </a:p>
                  </a:txBody>
                  <a:tcPr marL="66812" marR="66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192">
                <a:tc>
                  <a:txBody>
                    <a:bodyPr/>
                    <a:lstStyle/>
                    <a:p>
                      <a:pPr algn="ctr" rtl="1">
                        <a:lnSpc>
                          <a:spcPct val="115000"/>
                        </a:lnSpc>
                        <a:spcAft>
                          <a:spcPts val="0"/>
                        </a:spcAft>
                      </a:pPr>
                      <a:r>
                        <a:rPr lang="en-US" sz="1600">
                          <a:latin typeface="Times New Roman"/>
                          <a:ea typeface="Calibri"/>
                          <a:cs typeface="Arial"/>
                        </a:rPr>
                        <a:t>Violet</a:t>
                      </a:r>
                      <a:endParaRPr lang="en-US" sz="110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a:latin typeface="Times New Roman"/>
                          <a:ea typeface="Calibri"/>
                          <a:cs typeface="Arial"/>
                        </a:rPr>
                        <a:t>766</a:t>
                      </a:r>
                      <a:endParaRPr lang="en-US" sz="110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1600">
                          <a:latin typeface="Times New Roman"/>
                          <a:ea typeface="Calibri"/>
                          <a:cs typeface="Arial"/>
                        </a:rPr>
                        <a:t>Potassium ( K) </a:t>
                      </a:r>
                      <a:endParaRPr lang="en-US" sz="1100">
                        <a:latin typeface="Calibri"/>
                        <a:ea typeface="Calibri"/>
                        <a:cs typeface="Arial"/>
                      </a:endParaRPr>
                    </a:p>
                  </a:txBody>
                  <a:tcPr marL="66812" marR="66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192">
                <a:tc>
                  <a:txBody>
                    <a:bodyPr/>
                    <a:lstStyle/>
                    <a:p>
                      <a:pPr algn="ctr" rtl="1">
                        <a:lnSpc>
                          <a:spcPct val="115000"/>
                        </a:lnSpc>
                        <a:spcAft>
                          <a:spcPts val="0"/>
                        </a:spcAft>
                      </a:pPr>
                      <a:r>
                        <a:rPr lang="en-US" sz="1600">
                          <a:latin typeface="Times New Roman"/>
                          <a:ea typeface="Calibri"/>
                          <a:cs typeface="Arial"/>
                        </a:rPr>
                        <a:t>Lime Green </a:t>
                      </a:r>
                      <a:endParaRPr lang="en-US" sz="110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dirty="0">
                          <a:latin typeface="Times New Roman"/>
                          <a:ea typeface="Calibri"/>
                          <a:cs typeface="Arial"/>
                        </a:rPr>
                        <a:t>554</a:t>
                      </a:r>
                      <a:endParaRPr lang="en-US" sz="1100" dirty="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1600">
                          <a:latin typeface="Times New Roman"/>
                          <a:ea typeface="Calibri"/>
                          <a:cs typeface="Arial"/>
                        </a:rPr>
                        <a:t>Barium (Ba ) </a:t>
                      </a:r>
                      <a:endParaRPr lang="en-US" sz="1100">
                        <a:latin typeface="Calibri"/>
                        <a:ea typeface="Calibri"/>
                        <a:cs typeface="Arial"/>
                      </a:endParaRPr>
                    </a:p>
                  </a:txBody>
                  <a:tcPr marL="66812" marR="66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192">
                <a:tc>
                  <a:txBody>
                    <a:bodyPr/>
                    <a:lstStyle/>
                    <a:p>
                      <a:pPr algn="ctr" rtl="1">
                        <a:lnSpc>
                          <a:spcPct val="115000"/>
                        </a:lnSpc>
                        <a:spcAft>
                          <a:spcPts val="0"/>
                        </a:spcAft>
                      </a:pPr>
                      <a:r>
                        <a:rPr lang="en-US" sz="1600">
                          <a:latin typeface="Times New Roman"/>
                          <a:ea typeface="Calibri"/>
                          <a:cs typeface="Arial"/>
                        </a:rPr>
                        <a:t>Orange</a:t>
                      </a:r>
                      <a:endParaRPr lang="en-US" sz="110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a:latin typeface="Times New Roman"/>
                          <a:ea typeface="Calibri"/>
                          <a:cs typeface="Arial"/>
                        </a:rPr>
                        <a:t>622</a:t>
                      </a:r>
                      <a:endParaRPr lang="en-US" sz="110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1600">
                          <a:latin typeface="Times New Roman"/>
                          <a:ea typeface="Calibri"/>
                          <a:cs typeface="Arial"/>
                        </a:rPr>
                        <a:t>Calcium ( Ca ) </a:t>
                      </a:r>
                      <a:endParaRPr lang="en-US" sz="1100">
                        <a:latin typeface="Calibri"/>
                        <a:ea typeface="Calibri"/>
                        <a:cs typeface="Arial"/>
                      </a:endParaRPr>
                    </a:p>
                  </a:txBody>
                  <a:tcPr marL="66812" marR="66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192">
                <a:tc>
                  <a:txBody>
                    <a:bodyPr/>
                    <a:lstStyle/>
                    <a:p>
                      <a:pPr algn="ctr" rtl="1">
                        <a:lnSpc>
                          <a:spcPct val="115000"/>
                        </a:lnSpc>
                        <a:spcAft>
                          <a:spcPts val="0"/>
                        </a:spcAft>
                      </a:pPr>
                      <a:r>
                        <a:rPr lang="en-US" sz="1600">
                          <a:latin typeface="Times New Roman"/>
                          <a:ea typeface="Calibri"/>
                          <a:cs typeface="Arial"/>
                        </a:rPr>
                        <a:t>Red</a:t>
                      </a:r>
                      <a:endParaRPr lang="en-US" sz="110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a:latin typeface="Times New Roman"/>
                          <a:ea typeface="Calibri"/>
                          <a:cs typeface="Arial"/>
                        </a:rPr>
                        <a:t>670</a:t>
                      </a:r>
                      <a:endParaRPr lang="en-US" sz="1100">
                        <a:latin typeface="Calibri"/>
                        <a:ea typeface="Calibri"/>
                        <a:cs typeface="Arial"/>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1600" dirty="0">
                          <a:latin typeface="Times New Roman"/>
                          <a:ea typeface="Calibri"/>
                          <a:cs typeface="Arial"/>
                        </a:rPr>
                        <a:t>Lithium ( Li ) </a:t>
                      </a:r>
                      <a:endParaRPr lang="en-US" sz="1100" dirty="0">
                        <a:latin typeface="Calibri"/>
                        <a:ea typeface="Calibri"/>
                        <a:cs typeface="Arial"/>
                      </a:endParaRPr>
                    </a:p>
                  </a:txBody>
                  <a:tcPr marL="66812" marR="66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313" name="Rectangle 1"/>
          <p:cNvSpPr>
            <a:spLocks noChangeArrowheads="1"/>
          </p:cNvSpPr>
          <p:nvPr/>
        </p:nvSpPr>
        <p:spPr bwMode="auto">
          <a:xfrm>
            <a:off x="0" y="0"/>
            <a:ext cx="9144000" cy="73866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Flame photometer emission wavelength: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367</TotalTime>
  <Words>354</Words>
  <Application>Microsoft Office PowerPoint</Application>
  <PresentationFormat>On-screen Show (4:3)</PresentationFormat>
  <Paragraphs>62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  Ministry of higher education and scientific research  Middle Technical University Baquba Technical Institute Pathological analysis  Department                        Medical Laboratory                  Instrument                               </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Laboratory  Instrument</dc:title>
  <dc:creator>الشارقة للحاسبات</dc:creator>
  <cp:lastModifiedBy>الشارقة للحاسبات</cp:lastModifiedBy>
  <cp:revision>56</cp:revision>
  <dcterms:created xsi:type="dcterms:W3CDTF">2018-01-28T09:59:26Z</dcterms:created>
  <dcterms:modified xsi:type="dcterms:W3CDTF">2018-09-25T14:23:54Z</dcterms:modified>
</cp:coreProperties>
</file>