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338" r:id="rId3"/>
    <p:sldId id="339" r:id="rId4"/>
    <p:sldId id="340" r:id="rId5"/>
    <p:sldId id="341" r:id="rId6"/>
    <p:sldId id="342" r:id="rId7"/>
    <p:sldId id="343" r:id="rId8"/>
    <p:sldId id="344" r:id="rId9"/>
    <p:sldId id="345" r:id="rId10"/>
    <p:sldId id="346" r:id="rId11"/>
    <p:sldId id="347" r:id="rId12"/>
    <p:sldId id="348"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6F4568-A2B7-451B-8D4B-905447AD8D5D}" type="datetimeFigureOut">
              <a:rPr lang="ar-IQ" smtClean="0"/>
              <a:pPr/>
              <a:t>15/01/1440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095F6E-D637-43B5-831E-7E5BE69A38A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
            </a:r>
            <a:br>
              <a:rPr lang="en-US" sz="3100" b="1" i="1" dirty="0">
                <a:latin typeface="Bodoni MT Condensed" pitchFamily="18" charset="0"/>
              </a:rPr>
            </a:br>
            <a:r>
              <a:rPr lang="en-US" sz="3100" b="1" i="1" dirty="0" smtClean="0">
                <a:latin typeface="Bodoni MT Condensed" pitchFamily="18" charset="0"/>
                <a:cs typeface="+mn-cs"/>
              </a:rPr>
              <a:t>Ministry </a:t>
            </a:r>
            <a:r>
              <a:rPr lang="en-US" sz="3100" b="1" i="1" dirty="0">
                <a:latin typeface="Bodoni MT Condensed" pitchFamily="18" charset="0"/>
                <a:cs typeface="+mn-cs"/>
              </a:rPr>
              <a:t>of higher </a:t>
            </a:r>
            <a:r>
              <a:rPr lang="en-US" sz="3100" b="1" i="1" dirty="0" smtClean="0">
                <a:latin typeface="Bodoni MT Condensed" pitchFamily="18" charset="0"/>
                <a:cs typeface="+mn-cs"/>
              </a:rPr>
              <a:t>education </a:t>
            </a:r>
            <a:r>
              <a:rPr lang="en-US" sz="3100" b="1" i="1" dirty="0">
                <a:latin typeface="Bodoni MT Condensed" pitchFamily="18" charset="0"/>
                <a:cs typeface="+mn-cs"/>
              </a:rPr>
              <a:t>and scientific research </a:t>
            </a:r>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Middle Technical </a:t>
            </a:r>
            <a:r>
              <a:rPr lang="en-US" sz="3100" b="1" i="1" dirty="0" smtClean="0">
                <a:latin typeface="Bodoni MT Condensed" pitchFamily="18" charset="0"/>
              </a:rPr>
              <a:t>University</a:t>
            </a:r>
            <a:br>
              <a:rPr lang="en-US" sz="3100" b="1" i="1" dirty="0" smtClean="0">
                <a:latin typeface="Bodoni MT Condensed" pitchFamily="18" charset="0"/>
              </a:rPr>
            </a:br>
            <a:r>
              <a:rPr lang="en-US" sz="3100" b="1" i="1" dirty="0" err="1">
                <a:latin typeface="Bodoni MT Condensed" pitchFamily="18" charset="0"/>
              </a:rPr>
              <a:t>Baquba</a:t>
            </a:r>
            <a:r>
              <a:rPr lang="en-US" sz="3100" b="1" i="1" dirty="0">
                <a:latin typeface="Bodoni MT Condensed" pitchFamily="18" charset="0"/>
              </a:rPr>
              <a:t> Technical </a:t>
            </a:r>
            <a:r>
              <a:rPr lang="en-US" sz="3100" b="1" i="1" dirty="0" smtClean="0">
                <a:latin typeface="Bodoni MT Condensed" pitchFamily="18" charset="0"/>
              </a:rPr>
              <a:t>Institute</a:t>
            </a:r>
            <a:r>
              <a:rPr lang="ar-IQ" sz="3100" b="1" i="1" dirty="0" smtClean="0">
                <a:latin typeface="Bodoni MT Condensed" pitchFamily="18" charset="0"/>
              </a:rPr>
              <a:t/>
            </a:r>
            <a:br>
              <a:rPr lang="ar-IQ" sz="3100" b="1" i="1" dirty="0" smtClean="0">
                <a:latin typeface="Bodoni MT Condensed" pitchFamily="18" charset="0"/>
              </a:rPr>
            </a:br>
            <a:r>
              <a:rPr lang="en-US" sz="3100" b="1" i="1" dirty="0" smtClean="0">
                <a:latin typeface="Bodoni MT Condensed" pitchFamily="18" charset="0"/>
              </a:rPr>
              <a:t>Pathological </a:t>
            </a:r>
            <a:r>
              <a:rPr lang="en-US" sz="3100" b="1" i="1" dirty="0">
                <a:latin typeface="Bodoni MT Condensed" pitchFamily="18" charset="0"/>
              </a:rPr>
              <a:t>analysis  Department</a:t>
            </a:r>
            <a:r>
              <a:rPr lang="en-US" sz="3200" dirty="0"/>
              <a:t/>
            </a:r>
            <a:br>
              <a:rPr lang="en-US" sz="3200" dirty="0"/>
            </a:br>
            <a:r>
              <a:rPr lang="ar-IQ" sz="3200" dirty="0" smtClean="0"/>
              <a:t/>
            </a:r>
            <a:br>
              <a:rPr lang="ar-IQ" sz="3200" dirty="0" smtClean="0"/>
            </a:br>
            <a:r>
              <a:rPr lang="en-US" sz="3200" dirty="0" smtClean="0"/>
              <a:t/>
            </a:r>
            <a:br>
              <a:rPr lang="en-US" sz="3200" dirty="0" smtClean="0"/>
            </a:br>
            <a:r>
              <a:rPr lang="en-US" sz="3200" b="1" i="1" dirty="0" smtClean="0"/>
              <a:t>                     </a:t>
            </a:r>
            <a:r>
              <a:rPr lang="en-US" sz="6000" b="1" i="1" dirty="0" smtClean="0"/>
              <a:t>Medical Laboratory</a:t>
            </a:r>
            <a:r>
              <a:rPr lang="en-US" sz="6000" dirty="0" smtClean="0"/>
              <a:t/>
            </a:r>
            <a:br>
              <a:rPr lang="en-US" sz="6000" dirty="0" smtClean="0"/>
            </a:br>
            <a:r>
              <a:rPr lang="en-US" sz="6000" b="1" i="1" dirty="0" smtClean="0"/>
              <a:t>                 Instrument </a:t>
            </a:r>
            <a:r>
              <a:rPr lang="ar-IQ" sz="3200" dirty="0" smtClean="0"/>
              <a:t/>
            </a:r>
            <a:br>
              <a:rPr lang="ar-IQ" sz="3200" dirty="0" smtClean="0"/>
            </a:br>
            <a:r>
              <a:rPr lang="ar-IQ" sz="3200" dirty="0" smtClean="0"/>
              <a:t/>
            </a:r>
            <a:br>
              <a:rPr lang="ar-IQ" sz="3200" dirty="0" smtClean="0"/>
            </a:br>
            <a:r>
              <a:rPr lang="ar-IQ" sz="3200" dirty="0"/>
              <a:t/>
            </a:r>
            <a:br>
              <a:rPr lang="ar-IQ" sz="3200" dirty="0"/>
            </a:br>
            <a:r>
              <a:rPr lang="en-US" sz="3200" dirty="0"/>
              <a:t/>
            </a:r>
            <a:br>
              <a:rPr lang="en-US" sz="3200" dirty="0"/>
            </a:br>
            <a:r>
              <a:rPr lang="en-US" sz="3200" dirty="0" smtClean="0"/>
              <a:t>                       </a:t>
            </a:r>
            <a:r>
              <a:rPr lang="en-US" sz="3600" b="1" i="1" dirty="0" smtClean="0"/>
              <a:t/>
            </a:r>
            <a:br>
              <a:rPr lang="en-US" sz="3600" b="1" i="1" dirty="0" smtClean="0"/>
            </a:br>
            <a:r>
              <a:rPr lang="ar-IQ" sz="3600" b="1" dirty="0" smtClean="0"/>
              <a:t/>
            </a:r>
            <a:br>
              <a:rPr lang="ar-IQ" sz="3600" b="1" dirty="0" smtClean="0"/>
            </a:br>
            <a:r>
              <a:rPr lang="ar-IQ" sz="3600" b="1" dirty="0" smtClean="0"/>
              <a:t> </a:t>
            </a:r>
            <a:endParaRPr lang="ar-IQ" sz="3600" b="1" dirty="0"/>
          </a:p>
        </p:txBody>
      </p:sp>
      <p:sp>
        <p:nvSpPr>
          <p:cNvPr id="3" name="Content Placeholder 2"/>
          <p:cNvSpPr>
            <a:spLocks noGrp="1"/>
          </p:cNvSpPr>
          <p:nvPr>
            <p:ph idx="1"/>
          </p:nvPr>
        </p:nvSpPr>
        <p:spPr>
          <a:xfrm>
            <a:off x="214282" y="4857760"/>
            <a:ext cx="8643998" cy="11430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buNone/>
            </a:pPr>
            <a:r>
              <a:rPr lang="en-US" sz="4400" b="1" i="1" dirty="0" err="1" smtClean="0">
                <a:latin typeface="BrowalliaUPC" pitchFamily="34" charset="-34"/>
                <a:cs typeface="BrowalliaUPC" pitchFamily="34" charset="-34"/>
              </a:rPr>
              <a:t>Assist.prof</a:t>
            </a:r>
            <a:r>
              <a:rPr lang="en-US" sz="4400" b="1" i="1" dirty="0" smtClean="0">
                <a:latin typeface="BrowalliaUPC" pitchFamily="34" charset="-34"/>
                <a:cs typeface="BrowalliaUPC" pitchFamily="34" charset="-34"/>
              </a:rPr>
              <a:t>. : </a:t>
            </a:r>
            <a:r>
              <a:rPr lang="en-US" sz="4400" b="1" i="1" dirty="0" err="1" smtClean="0">
                <a:latin typeface="BrowalliaUPC" pitchFamily="34" charset="-34"/>
                <a:cs typeface="BrowalliaUPC" pitchFamily="34" charset="-34"/>
              </a:rPr>
              <a:t>Eman</a:t>
            </a:r>
            <a:r>
              <a:rPr lang="en-US" sz="4400" b="1" i="1" dirty="0" smtClean="0">
                <a:latin typeface="BrowalliaUPC" pitchFamily="34" charset="-34"/>
                <a:cs typeface="BrowalliaUPC" pitchFamily="34" charset="-34"/>
              </a:rPr>
              <a:t> Ismail </a:t>
            </a:r>
            <a:r>
              <a:rPr lang="en-US" sz="4400" b="1" i="1" dirty="0" err="1" smtClean="0">
                <a:latin typeface="BrowalliaUPC" pitchFamily="34" charset="-34"/>
                <a:cs typeface="BrowalliaUPC" pitchFamily="34" charset="-34"/>
              </a:rPr>
              <a:t>Momammed</a:t>
            </a:r>
            <a:r>
              <a:rPr lang="en-US" sz="6600" b="1" i="1" dirty="0" smtClean="0">
                <a:latin typeface="BrowalliaUPC" pitchFamily="34" charset="-34"/>
                <a:cs typeface="BrowalliaUPC" pitchFamily="34" charset="-34"/>
              </a:rPr>
              <a:t> </a:t>
            </a:r>
            <a:endParaRPr lang="ar-IQ" sz="6600" i="1" dirty="0">
              <a:latin typeface="BrowalliaUPC" pitchFamily="34" charset="-34"/>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750974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Applications of centrifuges :</a:t>
            </a:r>
          </a:p>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 Remove cellular elements from blood to provide          cell free plasma or serum for analysis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 Isolate chemical precipitated protein from an                analytical specimen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3- Separate protein bound from free </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ligand</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in                   immunochemical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4-Separate lipid components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ChangeArrowheads="1"/>
          </p:cNvSpPr>
          <p:nvPr/>
        </p:nvSpPr>
        <p:spPr bwMode="auto">
          <a:xfrm>
            <a:off x="0" y="0"/>
            <a:ext cx="9144000" cy="846385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Use and care of centrifuges:</a:t>
            </a:r>
          </a:p>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Reading the manufacturer</a:t>
            </a:r>
            <a:r>
              <a:rPr kumimoji="0" lang="en-US" sz="3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instructions.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 Placing  a centrifuge  on  a  firm level  bench  out  of  direct sunlight,  towards the back of the bench.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Whenever   possible   using   plastic   tubes   made       from polystyrene  or </a:t>
            </a:r>
            <a:r>
              <a:rPr kumimoji="0" lang="en-US" sz="3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autoclavable</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Closing the centrifuge top before turning it on.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algn="l"/>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Always  balancing  the  tubes  that  are  being              centrifuged, </a:t>
            </a:r>
            <a:r>
              <a:rPr lang="en-US" sz="3200" dirty="0" smtClean="0">
                <a:cs typeface="+mj-cs"/>
              </a:rPr>
              <a:t>tubes  of the  same  weight  should  be  placed  directly opposite to each other. Tubes should also be of the same size and should also contain the same amount of liquid.</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a:t>
            </a:r>
          </a:p>
          <a:p>
            <a:pPr marL="0" marR="0" lvl="0" indent="90488" algn="l" defTabSz="914400" rtl="1" eaLnBrk="0" fontAlgn="base" latinLnBrk="0" hangingPunct="0">
              <a:lnSpc>
                <a:spcPct val="100000"/>
              </a:lnSpc>
              <a:spcBef>
                <a:spcPct val="0"/>
              </a:spcBef>
              <a:spcAft>
                <a:spcPct val="0"/>
              </a:spcAft>
              <a:buClrTx/>
              <a:buSzTx/>
              <a:buFontTx/>
              <a:buNone/>
              <a:tabLst/>
            </a:pPr>
            <a:endParaRPr lang="en-US" sz="3200" dirty="0" smtClean="0">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3200" dirty="0" smtClean="0">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7" name="AutoShape 5"/>
          <p:cNvSpPr>
            <a:spLocks noChangeArrowheads="1"/>
          </p:cNvSpPr>
          <p:nvPr/>
        </p:nvSpPr>
        <p:spPr bwMode="auto">
          <a:xfrm>
            <a:off x="2136775" y="2500313"/>
            <a:ext cx="3513138" cy="3476625"/>
          </a:xfrm>
          <a:custGeom>
            <a:avLst/>
            <a:gdLst/>
            <a:ahLst/>
            <a:cxnLst/>
            <a:rect l="0" t="0" r="r" b="b"/>
            <a:pathLst/>
          </a:custGeom>
          <a:noFill/>
          <a:ln w="9525">
            <a:noFill/>
            <a:round/>
            <a:headEnd/>
            <a:tailEnd/>
          </a:ln>
        </p:spPr>
        <p:txBody>
          <a:bodyPr vert="horz" wrap="square" lIns="0" tIns="0" rIns="0" bIns="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7403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just" defTabSz="914400" rtl="1"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6. Increasing spinning speed gradually is important. That is if you are  required to spine a mixture at 3, 000 rpm, first put the dial on 1,000 </a:t>
            </a:r>
            <a:r>
              <a:rPr kumimoji="0" lang="en-US" sz="3200" b="0" i="0" u="none" strike="noStrike" cap="none" normalizeH="0" baseline="0" dirty="0" err="1" smtClean="0">
                <a:ln>
                  <a:noFill/>
                </a:ln>
                <a:solidFill>
                  <a:schemeClr val="tx1"/>
                </a:solidFill>
                <a:effectLst/>
                <a:latin typeface="Times New Roman" pitchFamily="18" charset="0"/>
                <a:ea typeface="Calibri" pitchFamily="34" charset="0"/>
                <a:cs typeface="+mj-cs"/>
              </a:rPr>
              <a:t>rpm.Give</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 the centrifuge a chance to come up to that speed, then turn up the dial a little further until  it  reaches  the  desired  3,000  rpm.  Five  minutes  are  the usual time required to centrifuge most substances.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7.   Never open the centrifuge while it is still spinning.</a:t>
            </a: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ar-IQ" sz="3200" dirty="0" smtClean="0">
              <a:solidFill>
                <a:srgbClr val="000000"/>
              </a:solidFill>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Lecture ( 8) :</a:t>
            </a:r>
          </a:p>
          <a:p>
            <a:pPr marL="0" marR="0" lvl="0" indent="90488"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Centrifuges</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90488"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It is a device for separating two or more substances from each other by using centrifugal force. Centrifugal force is the tendency of an object traveling around a central point to continue in a linear motion and fly away from that central point.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90488"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Centrifugation can be used to separate substances from each other because materials with different masses experience different centrifugal forces when traveling at the same velocity and at the same distance from the common center.</a:t>
            </a:r>
          </a:p>
          <a:p>
            <a:pPr marL="0" marR="0" lvl="0" indent="90488" algn="justLow"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ea typeface="Times New Roman" pitchFamily="18" charset="0"/>
              <a:cs typeface="Times New Roman" pitchFamily="18" charset="0"/>
            </a:endParaRPr>
          </a:p>
          <a:p>
            <a:pPr marL="0" marR="0" lvl="0" indent="90488"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0" y="0"/>
            <a:ext cx="9144000" cy="67403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50000"/>
              </a:lnSpc>
              <a:spcBef>
                <a:spcPct val="0"/>
              </a:spcBef>
              <a:spcAft>
                <a:spcPct val="0"/>
              </a:spcAft>
              <a:buClrTx/>
              <a:buSzTx/>
              <a:buFontTx/>
              <a:buNone/>
              <a:tabLst>
                <a:tab pos="695325" algn="l"/>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Principles work of centrifuges: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tab pos="695325" algn="l"/>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basic physics work of centrifuges is gravity and generation of the centrifugal force to sediment different fraction . Centrifugal field ( G )  depend on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tab pos="695325" algn="l"/>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1-Angular velocity ( w ) in radians/ sec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tab pos="695325" algn="l"/>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2-Radial distance ( r in cm ) of particle from axis of rotation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tab pos="695325" algn="l"/>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G = w</a:t>
            </a:r>
            <a:r>
              <a:rPr kumimoji="0" lang="en-US" sz="3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p>
          <a:p>
            <a:pPr marL="0" marR="0" lvl="0" indent="0" algn="l" defTabSz="914400" rtl="0" eaLnBrk="0" fontAlgn="base" latinLnBrk="0" hangingPunct="0">
              <a:lnSpc>
                <a:spcPct val="150000"/>
              </a:lnSpc>
              <a:spcBef>
                <a:spcPct val="0"/>
              </a:spcBef>
              <a:spcAft>
                <a:spcPct val="0"/>
              </a:spcAft>
              <a:buClrTx/>
              <a:buSzTx/>
              <a:buFontTx/>
              <a:buNone/>
              <a:tabLst>
                <a:tab pos="695325" algn="l"/>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0" y="0"/>
            <a:ext cx="9144000" cy="690958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Rate of sedimentation depends on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Mass of particle ( density and volume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Density of medium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Shape of particle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Friction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l" defTabSz="914400" rtl="0" eaLnBrk="0" fontAlgn="base" latinLnBrk="0" hangingPunct="0">
              <a:lnSpc>
                <a:spcPct val="150000"/>
              </a:lnSpc>
              <a:spcBef>
                <a:spcPct val="0"/>
              </a:spcBef>
              <a:spcAft>
                <a:spcPct val="0"/>
              </a:spcAft>
              <a:buClrTx/>
              <a:buSzTx/>
              <a:buFontTx/>
              <a:buChar char="•"/>
              <a:tabLst/>
            </a:pP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Types of centrifuges: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There are many types of centrifuges, but the basic principle is the same,  all use centrifugal force</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 </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Desk top centrifuges ( Low speed centrifuges )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It is very simple and small.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maximum speed of  3000 rpm.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Don't has any temperature regulation system .   </a:t>
            </a:r>
          </a:p>
          <a:p>
            <a:pPr marL="0" marR="0" lvl="0" indent="90488"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Used normally to collect rapidly </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sedimenting</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substance such as blood cell </a:t>
            </a:r>
          </a:p>
          <a:p>
            <a:pPr marL="0" marR="0" lvl="0" indent="90488" algn="l"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نتيجة بحث الصور عن ‪centrifuges‬‏"/>
          <p:cNvPicPr/>
          <p:nvPr/>
        </p:nvPicPr>
        <p:blipFill>
          <a:blip r:embed="rId2"/>
          <a:srcRect/>
          <a:stretch>
            <a:fillRect/>
          </a:stretch>
        </p:blipFill>
        <p:spPr bwMode="auto">
          <a:xfrm>
            <a:off x="714348" y="1000108"/>
            <a:ext cx="3252793" cy="3714776"/>
          </a:xfrm>
          <a:prstGeom prst="rect">
            <a:avLst/>
          </a:prstGeom>
          <a:noFill/>
          <a:ln w="12700">
            <a:solidFill>
              <a:schemeClr val="tx1"/>
            </a:solidFill>
            <a:miter lim="800000"/>
            <a:headEnd/>
            <a:tailEnd/>
          </a:ln>
        </p:spPr>
      </p:pic>
      <p:pic>
        <p:nvPicPr>
          <p:cNvPr id="3" name="Picture 2" descr="Ultracentrifuges&#10; Operate at speed of 75,000rpm,&#10;providing the centrifugal force of&#10;500,000g.&#10; Rotor chamber is sealed a..."/>
          <p:cNvPicPr/>
          <p:nvPr/>
        </p:nvPicPr>
        <p:blipFill>
          <a:blip r:embed="rId3"/>
          <a:srcRect l="52978" t="20096" r="3918"/>
          <a:stretch>
            <a:fillRect/>
          </a:stretch>
        </p:blipFill>
        <p:spPr bwMode="auto">
          <a:xfrm>
            <a:off x="4572000" y="1000108"/>
            <a:ext cx="4214842" cy="3571900"/>
          </a:xfrm>
          <a:prstGeom prst="rect">
            <a:avLst/>
          </a:prstGeom>
          <a:noFill/>
          <a:ln w="19050">
            <a:solidFill>
              <a:schemeClr val="tx1"/>
            </a:solidFill>
            <a:miter lim="800000"/>
            <a:headEnd/>
            <a:tailEnd/>
          </a:ln>
        </p:spPr>
      </p:pic>
      <p:sp>
        <p:nvSpPr>
          <p:cNvPr id="4" name="Rectangle 3"/>
          <p:cNvSpPr/>
          <p:nvPr/>
        </p:nvSpPr>
        <p:spPr>
          <a:xfrm>
            <a:off x="1214414" y="5214950"/>
            <a:ext cx="2143140" cy="400110"/>
          </a:xfrm>
          <a:prstGeom prst="rect">
            <a:avLst/>
          </a:prstGeom>
        </p:spPr>
        <p:txBody>
          <a:bodyPr wrap="square">
            <a:spAutoFit/>
          </a:bodyPr>
          <a:lstStyle/>
          <a:p>
            <a:r>
              <a:rPr lang="en-US" sz="2000" b="1" dirty="0" smtClean="0"/>
              <a:t>Head of centrifuge</a:t>
            </a:r>
            <a:endParaRPr lang="ar-IQ" sz="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0"/>
            <a:ext cx="9144000" cy="704808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rPr>
              <a:t>2- </a:t>
            </a:r>
            <a:r>
              <a:rPr kumimoji="0" lang="en-US" sz="3600" b="1" i="0" u="none" strike="noStrike" cap="none" normalizeH="0" baseline="0" dirty="0" smtClean="0">
                <a:ln>
                  <a:noFill/>
                </a:ln>
                <a:solidFill>
                  <a:srgbClr val="000000"/>
                </a:solidFill>
                <a:effectLst/>
                <a:latin typeface="Times New Roman" pitchFamily="18" charset="0"/>
                <a:ea typeface="Calibri" pitchFamily="34" charset="0"/>
                <a:cs typeface="+mj-cs"/>
              </a:rPr>
              <a:t>High speed centrifuges</a:t>
            </a:r>
            <a:r>
              <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rPr>
              <a:t>: </a:t>
            </a:r>
            <a:endParaRPr kumimoji="0" lang="en-US" sz="36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rPr>
              <a:t>-</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Maximum speed of 25000 rpm.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-Temperature maintained at 0 </a:t>
            </a:r>
            <a:r>
              <a:rPr kumimoji="0" lang="en-US" sz="3200" b="0" i="0" u="none" strike="noStrike" cap="none" normalizeH="0" baseline="0" dirty="0" smtClean="0">
                <a:ln>
                  <a:noFill/>
                </a:ln>
                <a:solidFill>
                  <a:srgbClr val="000000"/>
                </a:solidFill>
                <a:effectLst/>
                <a:latin typeface="Calibri"/>
                <a:ea typeface="Calibri" pitchFamily="34" charset="0"/>
                <a:cs typeface="+mj-cs"/>
              </a:rPr>
              <a:t>–</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4</a:t>
            </a:r>
            <a:r>
              <a:rPr kumimoji="0" lang="en-US" sz="3200" b="0" i="0" u="none" strike="noStrike" cap="none" normalizeH="0" baseline="30000" dirty="0" smtClean="0">
                <a:ln>
                  <a:noFill/>
                </a:ln>
                <a:solidFill>
                  <a:srgbClr val="000000"/>
                </a:solidFill>
                <a:effectLst/>
                <a:latin typeface="Times New Roman" pitchFamily="18" charset="0"/>
                <a:ea typeface="Calibri" pitchFamily="34" charset="0"/>
                <a:cs typeface="+mj-cs"/>
              </a:rPr>
              <a:t>0</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C by thermocouple. - Used to collect microorganism, cell, large cellular organelles.</a:t>
            </a:r>
            <a:endParaRPr lang="en-US" sz="3200" dirty="0" smtClean="0">
              <a:latin typeface="Arial" pitchFamily="34"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-Useful in isolating sub cellular organelles ( nuclei , mitochondria and </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mj-cs"/>
              </a:rPr>
              <a:t>lysosomes</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t>
            </a:r>
            <a:r>
              <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rPr>
              <a:t>)</a:t>
            </a:r>
          </a:p>
          <a:p>
            <a:pPr marL="0" marR="0" lvl="0" indent="90488" algn="l" defTabSz="914400" rtl="1" eaLnBrk="0" fontAlgn="base" latinLnBrk="0" hangingPunct="0">
              <a:lnSpc>
                <a:spcPct val="100000"/>
              </a:lnSpc>
              <a:spcBef>
                <a:spcPct val="0"/>
              </a:spcBef>
              <a:spcAft>
                <a:spcPct val="0"/>
              </a:spcAft>
              <a:buClrTx/>
              <a:buSzTx/>
              <a:buFontTx/>
              <a:buNone/>
              <a:tabLst/>
            </a:pPr>
            <a:endParaRPr lang="en-US" sz="3600" dirty="0" smtClean="0">
              <a:solidFill>
                <a:srgbClr val="000000"/>
              </a:solidFill>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3600" dirty="0" smtClean="0">
              <a:solidFill>
                <a:srgbClr val="000000"/>
              </a:solidFill>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3600" dirty="0" smtClean="0">
              <a:solidFill>
                <a:srgbClr val="000000"/>
              </a:solidFill>
              <a:latin typeface="Times New Roman" pitchFamily="18" charset="0"/>
              <a:ea typeface="Calibri"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ea typeface="Calibri" pitchFamily="34" charset="0"/>
                <a:cs typeface="+mj-cs"/>
              </a:rPr>
              <a:t>    </a:t>
            </a:r>
            <a:endParaRPr kumimoji="0" lang="en-US" sz="3600" b="0" i="0" u="none" strike="noStrike" cap="none" normalizeH="0" baseline="0" dirty="0" smtClean="0">
              <a:ln>
                <a:noFill/>
              </a:ln>
              <a:solidFill>
                <a:schemeClr val="tx1"/>
              </a:solidFill>
              <a:effectLst/>
              <a:latin typeface="Arial" pitchFamily="34" charset="0"/>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3- </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Ultracentrifuges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 Operate at speed of 75000 rpm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 Rotor chamber is sealed and evacuated by pump to         attain vacuum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 Refrigeration system temperature 0 </a:t>
            </a:r>
            <a:r>
              <a:rPr kumimoji="0" lang="en-US" sz="3200" b="0" i="0" u="none" strike="noStrike" cap="none" normalizeH="0" baseline="0" dirty="0" smtClean="0">
                <a:ln>
                  <a:noFill/>
                </a:ln>
                <a:solidFill>
                  <a:srgbClr val="000000"/>
                </a:solidFill>
                <a:effectLst/>
                <a:latin typeface="Calibri"/>
                <a:ea typeface="Calibri" pitchFamily="34" charset="0"/>
                <a:cs typeface="+mj-cs"/>
              </a:rPr>
              <a:t>–</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4</a:t>
            </a:r>
            <a:r>
              <a:rPr kumimoji="0" lang="en-US" sz="3200" b="0" i="0" u="none" strike="noStrike" cap="none" normalizeH="0" baseline="30000" dirty="0" smtClean="0">
                <a:ln>
                  <a:noFill/>
                </a:ln>
                <a:solidFill>
                  <a:srgbClr val="000000"/>
                </a:solidFill>
                <a:effectLst/>
                <a:latin typeface="Times New Roman" pitchFamily="18" charset="0"/>
                <a:ea typeface="Calibri" pitchFamily="34" charset="0"/>
                <a:cs typeface="+mj-cs"/>
              </a:rPr>
              <a:t>0</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C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There are two types of ultracentrifuge :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 Analytical centrifuge.</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B-Preparative centrifuge</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mj-cs"/>
              </a:rPr>
              <a:t>Parts of centrifuges:</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1-Speedmeter : increasing and decreasing of speed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2- Timer : control of time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3- Speed indicator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4- Head with sample holder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5- Cover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6- Electric motor( attached head for carrying sample ).</a:t>
            </a:r>
          </a:p>
          <a:p>
            <a:pPr marL="0" marR="0" lvl="0" indent="90488" algn="l" defTabSz="914400" rtl="1"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cs typeface="+mj-cs"/>
            </a:endParaRPr>
          </a:p>
          <a:p>
            <a:pPr marL="0" marR="0" lvl="0" indent="90488" algn="l"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mj-cs"/>
            </a:endParaRPr>
          </a:p>
        </p:txBody>
      </p:sp>
      <p:sp>
        <p:nvSpPr>
          <p:cNvPr id="5122" name="Rectangle 2"/>
          <p:cNvSpPr>
            <a:spLocks noChangeArrowheads="1"/>
          </p:cNvSpPr>
          <p:nvPr/>
        </p:nvSpPr>
        <p:spPr bwMode="auto">
          <a:xfrm>
            <a:off x="1428728" y="4286256"/>
            <a:ext cx="692948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Power for centrifuges:220 </a:t>
            </a:r>
            <a:r>
              <a:rPr kumimoji="0" lang="en-US" sz="3200" b="1"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240V</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367</TotalTime>
  <Words>484</Words>
  <Application>Microsoft Office PowerPoint</Application>
  <PresentationFormat>On-screen Show (4:3)</PresentationFormat>
  <Paragraphs>114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Ministry of higher education and scientific research  Middle Technical University Baquba Technical Institute Pathological analysis  Department                        Medical Laboratory                  Instrument                               </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Laboratory  Instrument</dc:title>
  <dc:creator>الشارقة للحاسبات</dc:creator>
  <cp:lastModifiedBy>الشارقة للحاسبات</cp:lastModifiedBy>
  <cp:revision>56</cp:revision>
  <dcterms:created xsi:type="dcterms:W3CDTF">2018-01-28T09:59:26Z</dcterms:created>
  <dcterms:modified xsi:type="dcterms:W3CDTF">2018-09-25T14:25:47Z</dcterms:modified>
</cp:coreProperties>
</file>