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349" r:id="rId3"/>
    <p:sldId id="350" r:id="rId4"/>
    <p:sldId id="351" r:id="rId5"/>
    <p:sldId id="352" r:id="rId6"/>
    <p:sldId id="353" r:id="rId7"/>
    <p:sldId id="354" r:id="rId8"/>
    <p:sldId id="355" r:id="rId9"/>
    <p:sldId id="356" r:id="rId10"/>
    <p:sldId id="357" r:id="rId11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Chemical_laboratory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3100" b="1" i="1" dirty="0" smtClean="0">
                <a:latin typeface="Bodoni MT Condensed" pitchFamily="18" charset="0"/>
                <a:cs typeface="+mn-cs"/>
              </a:rPr>
              <a:t/>
            </a:r>
            <a:br>
              <a:rPr lang="en-US" sz="3100" b="1" i="1" dirty="0" smtClean="0">
                <a:latin typeface="Bodoni MT Condensed" pitchFamily="18" charset="0"/>
                <a:cs typeface="+mn-cs"/>
              </a:rPr>
            </a:br>
            <a:r>
              <a:rPr lang="en-US" sz="3100" b="1" i="1" dirty="0">
                <a:latin typeface="Bodoni MT Condensed" pitchFamily="18" charset="0"/>
              </a:rPr>
              <a:t/>
            </a:r>
            <a:br>
              <a:rPr lang="en-US" sz="3100" b="1" i="1" dirty="0">
                <a:latin typeface="Bodoni MT Condensed" pitchFamily="18" charset="0"/>
              </a:rPr>
            </a:br>
            <a:r>
              <a:rPr lang="en-US" sz="3100" b="1" i="1" dirty="0" smtClean="0">
                <a:latin typeface="Bodoni MT Condensed" pitchFamily="18" charset="0"/>
                <a:cs typeface="+mn-cs"/>
              </a:rPr>
              <a:t>Ministry </a:t>
            </a:r>
            <a:r>
              <a:rPr lang="en-US" sz="3100" b="1" i="1" dirty="0">
                <a:latin typeface="Bodoni MT Condensed" pitchFamily="18" charset="0"/>
                <a:cs typeface="+mn-cs"/>
              </a:rPr>
              <a:t>of higher </a:t>
            </a:r>
            <a:r>
              <a:rPr lang="en-US" sz="3100" b="1" i="1" dirty="0" smtClean="0">
                <a:latin typeface="Bodoni MT Condensed" pitchFamily="18" charset="0"/>
                <a:cs typeface="+mn-cs"/>
              </a:rPr>
              <a:t>education </a:t>
            </a:r>
            <a:r>
              <a:rPr lang="en-US" sz="3100" b="1" i="1" dirty="0">
                <a:latin typeface="Bodoni MT Condensed" pitchFamily="18" charset="0"/>
                <a:cs typeface="+mn-cs"/>
              </a:rPr>
              <a:t>and scientific research </a:t>
            </a:r>
            <a:r>
              <a:rPr lang="en-US" sz="3100" b="1" i="1" dirty="0" smtClean="0">
                <a:latin typeface="Bodoni MT Condensed" pitchFamily="18" charset="0"/>
                <a:cs typeface="+mn-cs"/>
              </a:rPr>
              <a:t/>
            </a:r>
            <a:br>
              <a:rPr lang="en-US" sz="3100" b="1" i="1" dirty="0" smtClean="0">
                <a:latin typeface="Bodoni MT Condensed" pitchFamily="18" charset="0"/>
                <a:cs typeface="+mn-cs"/>
              </a:rPr>
            </a:br>
            <a:r>
              <a:rPr lang="en-US" sz="3100" b="1" i="1" dirty="0">
                <a:latin typeface="Bodoni MT Condensed" pitchFamily="18" charset="0"/>
              </a:rPr>
              <a:t>Middle Technical </a:t>
            </a:r>
            <a:r>
              <a:rPr lang="en-US" sz="3100" b="1" i="1" dirty="0" smtClean="0">
                <a:latin typeface="Bodoni MT Condensed" pitchFamily="18" charset="0"/>
              </a:rPr>
              <a:t>University</a:t>
            </a:r>
            <a:br>
              <a:rPr lang="en-US" sz="3100" b="1" i="1" dirty="0" smtClean="0">
                <a:latin typeface="Bodoni MT Condensed" pitchFamily="18" charset="0"/>
              </a:rPr>
            </a:br>
            <a:r>
              <a:rPr lang="en-US" sz="3100" b="1" i="1" dirty="0" err="1">
                <a:latin typeface="Bodoni MT Condensed" pitchFamily="18" charset="0"/>
              </a:rPr>
              <a:t>Baquba</a:t>
            </a:r>
            <a:r>
              <a:rPr lang="en-US" sz="3100" b="1" i="1" dirty="0">
                <a:latin typeface="Bodoni MT Condensed" pitchFamily="18" charset="0"/>
              </a:rPr>
              <a:t> Technical </a:t>
            </a:r>
            <a:r>
              <a:rPr lang="en-US" sz="3100" b="1" i="1" dirty="0" smtClean="0">
                <a:latin typeface="Bodoni MT Condensed" pitchFamily="18" charset="0"/>
              </a:rPr>
              <a:t>Institute</a:t>
            </a:r>
            <a:r>
              <a:rPr lang="ar-IQ" sz="3100" b="1" i="1" dirty="0" smtClean="0">
                <a:latin typeface="Bodoni MT Condensed" pitchFamily="18" charset="0"/>
              </a:rPr>
              <a:t/>
            </a:r>
            <a:br>
              <a:rPr lang="ar-IQ" sz="3100" b="1" i="1" dirty="0" smtClean="0">
                <a:latin typeface="Bodoni MT Condensed" pitchFamily="18" charset="0"/>
              </a:rPr>
            </a:br>
            <a:r>
              <a:rPr lang="en-US" sz="3100" b="1" i="1" dirty="0" smtClean="0">
                <a:latin typeface="Bodoni MT Condensed" pitchFamily="18" charset="0"/>
              </a:rPr>
              <a:t>Pathological </a:t>
            </a:r>
            <a:r>
              <a:rPr lang="en-US" sz="3100" b="1" i="1" dirty="0">
                <a:latin typeface="Bodoni MT Condensed" pitchFamily="18" charset="0"/>
              </a:rPr>
              <a:t>analysis  Department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ar-IQ" sz="3200" dirty="0" smtClean="0"/>
              <a:t/>
            </a:r>
            <a:br>
              <a:rPr lang="ar-IQ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i="1" dirty="0" smtClean="0"/>
              <a:t>                     </a:t>
            </a:r>
            <a:r>
              <a:rPr lang="en-US" sz="6000" b="1" i="1" dirty="0" smtClean="0"/>
              <a:t>Medical Laboratory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b="1" i="1" dirty="0" smtClean="0"/>
              <a:t>                 Instrument </a:t>
            </a:r>
            <a:r>
              <a:rPr lang="ar-IQ" sz="3200" dirty="0" smtClean="0"/>
              <a:t/>
            </a:r>
            <a:br>
              <a:rPr lang="ar-IQ" sz="3200" dirty="0" smtClean="0"/>
            </a:br>
            <a:r>
              <a:rPr lang="ar-IQ" sz="3200" dirty="0" smtClean="0"/>
              <a:t/>
            </a:r>
            <a:br>
              <a:rPr lang="ar-IQ" sz="3200" dirty="0" smtClean="0"/>
            </a:br>
            <a:r>
              <a:rPr lang="ar-IQ" sz="3200" dirty="0"/>
              <a:t/>
            </a:r>
            <a:br>
              <a:rPr lang="ar-IQ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                       </a:t>
            </a:r>
            <a:r>
              <a:rPr lang="en-US" sz="3600" b="1" i="1" dirty="0" smtClean="0"/>
              <a:t/>
            </a:r>
            <a:br>
              <a:rPr lang="en-US" sz="3600" b="1" i="1" dirty="0" smtClean="0"/>
            </a:br>
            <a:r>
              <a:rPr lang="ar-IQ" sz="3600" b="1" dirty="0" smtClean="0"/>
              <a:t/>
            </a:r>
            <a:br>
              <a:rPr lang="ar-IQ" sz="3600" b="1" dirty="0" smtClean="0"/>
            </a:br>
            <a:r>
              <a:rPr lang="ar-IQ" sz="3600" b="1" dirty="0" smtClean="0"/>
              <a:t> </a:t>
            </a:r>
            <a:endParaRPr lang="ar-IQ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4857760"/>
            <a:ext cx="8643998" cy="114300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en-US" sz="4400" b="1" i="1" dirty="0" err="1" smtClean="0">
                <a:latin typeface="BrowalliaUPC" pitchFamily="34" charset="-34"/>
                <a:cs typeface="BrowalliaUPC" pitchFamily="34" charset="-34"/>
              </a:rPr>
              <a:t>Assist.prof</a:t>
            </a:r>
            <a:r>
              <a:rPr lang="en-US" sz="4400" b="1" i="1" dirty="0" smtClean="0">
                <a:latin typeface="BrowalliaUPC" pitchFamily="34" charset="-34"/>
                <a:cs typeface="BrowalliaUPC" pitchFamily="34" charset="-34"/>
              </a:rPr>
              <a:t>. : </a:t>
            </a:r>
            <a:r>
              <a:rPr lang="en-US" sz="4400" b="1" i="1" dirty="0" err="1" smtClean="0">
                <a:latin typeface="BrowalliaUPC" pitchFamily="34" charset="-34"/>
                <a:cs typeface="BrowalliaUPC" pitchFamily="34" charset="-34"/>
              </a:rPr>
              <a:t>Eman</a:t>
            </a:r>
            <a:r>
              <a:rPr lang="en-US" sz="4400" b="1" i="1" dirty="0" smtClean="0">
                <a:latin typeface="BrowalliaUPC" pitchFamily="34" charset="-34"/>
                <a:cs typeface="BrowalliaUPC" pitchFamily="34" charset="-34"/>
              </a:rPr>
              <a:t> Ismail </a:t>
            </a:r>
            <a:r>
              <a:rPr lang="en-US" sz="4400" b="1" i="1" dirty="0" err="1" smtClean="0">
                <a:latin typeface="BrowalliaUPC" pitchFamily="34" charset="-34"/>
                <a:cs typeface="BrowalliaUPC" pitchFamily="34" charset="-34"/>
              </a:rPr>
              <a:t>Momammed</a:t>
            </a:r>
            <a:r>
              <a:rPr lang="en-US" sz="6600" b="1" i="1" dirty="0" smtClean="0">
                <a:latin typeface="BrowalliaUPC" pitchFamily="34" charset="-34"/>
                <a:cs typeface="BrowalliaUPC" pitchFamily="34" charset="-34"/>
              </a:rPr>
              <a:t> </a:t>
            </a:r>
            <a:endParaRPr lang="ar-IQ" sz="6600" i="1" dirty="0">
              <a:latin typeface="Browall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42842" y="714357"/>
          <a:ext cx="9001158" cy="6212156"/>
        </p:xfrm>
        <a:graphic>
          <a:graphicData uri="http://schemas.openxmlformats.org/drawingml/2006/table">
            <a:tbl>
              <a:tblPr/>
              <a:tblGrid>
                <a:gridCol w="3049592"/>
                <a:gridCol w="2658461"/>
                <a:gridCol w="3293105"/>
              </a:tblGrid>
              <a:tr h="597948">
                <a:tc>
                  <a:txBody>
                    <a:bodyPr/>
                    <a:lstStyle/>
                    <a:p>
                      <a:pPr algn="l"/>
                      <a:endParaRPr lang="en-US" sz="1800" b="1" dirty="0"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Times New Roman"/>
                          <a:cs typeface="Arial"/>
                        </a:rPr>
                        <a:t>Lower Range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Times New Roman"/>
                          <a:cs typeface="Arial"/>
                        </a:rPr>
                        <a:t>Upper Range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</a:tr>
              <a:tr h="51775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Times New Roman"/>
                          <a:cs typeface="Arial"/>
                        </a:rPr>
                        <a:t>Tears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Times New Roman"/>
                          <a:cs typeface="Arial"/>
                        </a:rPr>
                        <a:t>6.5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Times New Roman"/>
                          <a:cs typeface="Arial"/>
                        </a:rPr>
                        <a:t>7.6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75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Times New Roman"/>
                          <a:cs typeface="Arial"/>
                        </a:rPr>
                        <a:t>Urine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Times New Roman"/>
                          <a:cs typeface="Arial"/>
                        </a:rPr>
                        <a:t>4.5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Times New Roman"/>
                          <a:cs typeface="Arial"/>
                        </a:rPr>
                        <a:t>8.0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75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Times New Roman"/>
                          <a:cs typeface="Arial"/>
                        </a:rPr>
                        <a:t>Saliva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Times New Roman"/>
                          <a:cs typeface="Arial"/>
                        </a:rPr>
                        <a:t>6.2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Times New Roman"/>
                          <a:cs typeface="Arial"/>
                        </a:rPr>
                        <a:t>7.4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25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Times New Roman"/>
                          <a:cs typeface="Arial"/>
                        </a:rPr>
                        <a:t>Blood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Times New Roman"/>
                          <a:cs typeface="Arial"/>
                        </a:rPr>
                        <a:t>7.2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Times New Roman"/>
                          <a:cs typeface="Arial"/>
                        </a:rPr>
                        <a:t>7.45: 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Times New Roman"/>
                          <a:cs typeface="Arial"/>
                        </a:rPr>
                        <a:t> Arterial: 7.4  ; Venous: 7.35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67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Times New Roman"/>
                          <a:cs typeface="Arial"/>
                        </a:rPr>
                        <a:t>Gastric Secretion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Times New Roman"/>
                          <a:cs typeface="Arial"/>
                        </a:rPr>
                        <a:t> (in stomach lumen)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Times New Roman"/>
                          <a:cs typeface="Arial"/>
                        </a:rPr>
                        <a:t>1.0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Times New Roman"/>
                          <a:cs typeface="Arial"/>
                        </a:rPr>
                        <a:t>2.0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5506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Times New Roman"/>
                          <a:cs typeface="Arial"/>
                        </a:rPr>
                        <a:t>Sputum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Times New Roman"/>
                          <a:cs typeface="Arial"/>
                        </a:rPr>
                        <a:t>7.54 (Normal)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Times New Roman"/>
                          <a:cs typeface="Arial"/>
                        </a:rPr>
                        <a:t>7.06 (uncontrolled asthma)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5615576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 ranges for a healthy individual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0"/>
            <a:ext cx="9144000" cy="747897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+mj-cs"/>
              </a:rPr>
              <a:t>Lecture ( 9) :        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+mj-cs"/>
              </a:rPr>
              <a:t>pH Meter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+mj-cs"/>
              </a:rPr>
              <a:t>It is a scientific instrument that measures the hydrogen-ion concentration in     a solution indicating its acidity or alkalinity expressed as pH .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+mj-cs"/>
              </a:rPr>
              <a:t>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pH is the unit that describes the degree of acidity or alkalinity. It is measured on  a scale of   0 to 14.</a:t>
            </a: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dirty="0" smtClean="0">
              <a:latin typeface="Times New Roman" pitchFamily="18" charset="0"/>
              <a:cs typeface="+mj-cs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+mj-cs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69865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The pH value of a substance is directly related to the ratio of the hydrogen ion [H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+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] and the hydroxyl ion [OH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-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] concentrations.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*If the H</a:t>
            </a:r>
            <a:r>
              <a:rPr kumimoji="0" lang="en-US" sz="3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+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concentration is greater than OH</a:t>
            </a:r>
            <a:r>
              <a:rPr kumimoji="0" lang="en-US" sz="3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-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, the material is acidic (  pH value is less than 7) .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*if the OH</a:t>
            </a:r>
            <a:r>
              <a:rPr kumimoji="0" lang="en-US" sz="3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-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concentration is greater than H</a:t>
            </a:r>
            <a:r>
              <a:rPr kumimoji="0" lang="en-US" sz="3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+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, the material is basic( pH value greater than 7) .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+mj-cs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 smtClean="0">
                <a:latin typeface="Times New Roman" pitchFamily="18" charset="0"/>
                <a:ea typeface="Calibri" pitchFamily="34" charset="0"/>
                <a:cs typeface="+mj-cs"/>
              </a:rPr>
              <a:t>*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if equal amounts of H</a:t>
            </a:r>
            <a:r>
              <a:rPr kumimoji="0" lang="en-US" sz="3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+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and OH</a:t>
            </a:r>
            <a:r>
              <a:rPr kumimoji="0" lang="en-US" sz="3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-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ions are present, the material is neutral( pH of 7 ).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dirty="0" smtClean="0">
              <a:latin typeface="Times New Roman" pitchFamily="18" charset="0"/>
              <a:ea typeface="Calibri" pitchFamily="34" charset="0"/>
              <a:cs typeface="+mj-cs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+mj-cs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310854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Low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Times New Roman" pitchFamily="18" charset="0"/>
                <a:ea typeface="Calibri" pitchFamily="34" charset="0"/>
              </a:rPr>
              <a:t>Acids and bases have free hydrogen and hydroxyl ions, respectively. </a:t>
            </a:r>
            <a:r>
              <a:rPr lang="en-US" sz="3200" dirty="0" smtClean="0">
                <a:latin typeface="Calibri" pitchFamily="34" charset="0"/>
                <a:ea typeface="Times New Roman" pitchFamily="18" charset="0"/>
              </a:rPr>
              <a:t>The term pH is derived from ( p ) the mathematical symbol for negative logarithm and   ( H ) the chemical symbol for Hydrogen</a:t>
            </a:r>
          </a:p>
          <a:p>
            <a:pPr lvl="0" algn="justLow" rtl="0" fontAlgn="base">
              <a:spcBef>
                <a:spcPct val="0"/>
              </a:spcBef>
              <a:spcAft>
                <a:spcPct val="0"/>
              </a:spcAft>
            </a:pPr>
            <a:endParaRPr lang="en-US" sz="3200" dirty="0" smtClean="0">
              <a:latin typeface="Calibri" pitchFamily="34" charset="0"/>
            </a:endParaRPr>
          </a:p>
          <a:p>
            <a:pPr lvl="0" algn="justLow" rt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Times New Roman" pitchFamily="18" charset="0"/>
            </a:endParaRPr>
          </a:p>
          <a:p>
            <a:pPr lvl="0" algn="justLow" rt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Arial" pitchFamily="34" charset="0"/>
            </a:endParaRPr>
          </a:p>
        </p:txBody>
      </p:sp>
      <p:pic>
        <p:nvPicPr>
          <p:cNvPr id="3" name="Picture 2" descr="نتيجة بحث الصور عن ‪measuring acidity and alkalinity‬‏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071810"/>
            <a:ext cx="850112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785786" y="6215082"/>
            <a:ext cx="69294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pH Scale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صورة ذات صلة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2149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071670" y="5643578"/>
            <a:ext cx="46434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+mj-cs"/>
              </a:rPr>
              <a:t>pH indicators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+mj-cs"/>
              </a:rPr>
              <a:t>Parts of pH meters :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Electrode :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There are two types of electrode :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                 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A-Glass electrode ( Measuring electrode ) 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                     B-Reference electrode ( Calomel electrode ) 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Electrode holder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Amplifier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: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It amplify the electrical charge which comes from electrode and pass to galvanometer as readable current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Galvanometer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or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Digital display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Temperature knob :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To control the temperature and compensate the PH reading of solution .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Adjustment knob :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To adjust the PH meter before taking the reading.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dirty="0" smtClean="0">
              <a:latin typeface="Times New Roman" pitchFamily="18" charset="0"/>
              <a:ea typeface="Calibri" pitchFamily="34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144000" cy="69865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pH meter measures the difference in electrical potential between a pH electrode and a reference electrode . The difference in electrical potential relates to the acidity or pH of the solution.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dirty="0" smtClean="0"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dirty="0" smtClean="0"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dirty="0" smtClean="0"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dirty="0" smtClean="0"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dirty="0" smtClean="0"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2857496"/>
            <a:ext cx="91440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Types of pH meters: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Manual pH meter.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Digital  pH meter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68952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Applications of pH meter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know the acidity of the water 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  <a:hlinkClick r:id="rId2" tooltip="Chemical laboratory"/>
              </a:rPr>
              <a:t>hemical laboratory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analyses.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Soil measurements in agriculture 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Water quality for municipal water supplies 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Environmental remediation 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Brewing of wine or beer 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Healthcare and clinical applications such as blood chemistry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69865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Maintenance of pH meters :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1-Rinse the electrode in distilled water after each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   measurement .        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2-Keep the electrode in distilled water after end of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      experiment . 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3-Electrode should not normally allowed to become dry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dirty="0" smtClean="0">
              <a:latin typeface="Times New Roman" pitchFamily="18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dirty="0" smtClean="0">
              <a:latin typeface="Times New Roman" pitchFamily="18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dirty="0" smtClean="0">
              <a:latin typeface="Times New Roman" pitchFamily="18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367</TotalTime>
  <Words>464</Words>
  <Application>Microsoft Office PowerPoint</Application>
  <PresentationFormat>On-screen Show (4:3)</PresentationFormat>
  <Paragraphs>82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 Ministry of higher education and scientific research  Middle Technical University Baquba Technical Institute Pathological analysis  Department                        Medical Laboratory                  Instrument                             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Medical Laboratory  Instrument</dc:title>
  <dc:creator>الشارقة للحاسبات</dc:creator>
  <cp:lastModifiedBy>الشارقة للحاسبات</cp:lastModifiedBy>
  <cp:revision>56</cp:revision>
  <dcterms:created xsi:type="dcterms:W3CDTF">2018-01-28T09:59:26Z</dcterms:created>
  <dcterms:modified xsi:type="dcterms:W3CDTF">2018-09-25T14:26:55Z</dcterms:modified>
</cp:coreProperties>
</file>