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17/01/1440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17/01/1440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17/01/1440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17/01/1440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638" y="50723"/>
            <a:ext cx="8895117"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Coombs Test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Coombs test is also known as </a:t>
            </a:r>
            <a:r>
              <a:rPr kumimoji="0" lang="en-US"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Antiglobulin</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test  ( AGT ) . The Coombs test tests for antibodies that may stick to the red blood cells and cause red blood cells to die too early. It was discovered by Coombs, </a:t>
            </a:r>
            <a:r>
              <a:rPr kumimoji="0" lang="en-US"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Mourant</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and Race in 1945. Coombs reagent is antihuman globulin . It is made by injecting human globulin into animals, which produce polyclonal antibodies specific for human </a:t>
            </a:r>
            <a:r>
              <a:rPr kumimoji="0" lang="en-US"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immunoglobulins</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and human complement system factors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Direct Coombs Test ( also known IAT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direct Coombs test is used to detect antibodies that are stuck to the surface of red blood cells . Many diseases and drugs can cause this to happen . These antibodies sometimes destroy red blood cells and cause</a:t>
            </a:r>
            <a:r>
              <a:rPr kumimoji="0" lang="en-US"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anemia . Your health care provider may recommend this test if you have signs or symptoms of anemia or jaundice ( yellowing of the skin or eyes )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صورة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933056"/>
            <a:ext cx="8333556" cy="23882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342900" y="3400425"/>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42792" tIns="0" rIns="171396"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49216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0014" y="188640"/>
            <a:ext cx="8712968" cy="6740307"/>
          </a:xfrm>
          <a:prstGeom prst="rect">
            <a:avLst/>
          </a:prstGeom>
        </p:spPr>
        <p:txBody>
          <a:bodyPr wrap="square">
            <a:spAutoFit/>
          </a:bodyPr>
          <a:lstStyle/>
          <a:p>
            <a:pPr algn="l" rtl="0" fontAlgn="base"/>
            <a:r>
              <a:rPr lang="en-US" dirty="0" smtClean="0"/>
              <a:t>Procedure </a:t>
            </a:r>
            <a:r>
              <a:rPr lang="en-US" dirty="0"/>
              <a:t>of Direct Coombs Test</a:t>
            </a:r>
            <a:endParaRPr lang="en-US" b="1" dirty="0"/>
          </a:p>
          <a:p>
            <a:pPr algn="just" rtl="0"/>
            <a:r>
              <a:rPr lang="en-US" dirty="0"/>
              <a:t>1-	1 drop  of  5 % cell suspension</a:t>
            </a:r>
          </a:p>
          <a:p>
            <a:pPr algn="just" rtl="0"/>
            <a:r>
              <a:rPr lang="en-US" dirty="0"/>
              <a:t>2-	2  drops of  AHGS</a:t>
            </a:r>
          </a:p>
          <a:p>
            <a:pPr algn="just" rtl="0"/>
            <a:r>
              <a:rPr lang="en-US" dirty="0"/>
              <a:t>3-	Centrifuge  for  15 seconds</a:t>
            </a:r>
          </a:p>
          <a:p>
            <a:pPr algn="just" rtl="0"/>
            <a:r>
              <a:rPr lang="en-US" dirty="0"/>
              <a:t>4-	Read the agglutination</a:t>
            </a:r>
          </a:p>
          <a:p>
            <a:pPr algn="ctr" rtl="0"/>
            <a:endParaRPr lang="en-US" b="1" dirty="0" smtClean="0"/>
          </a:p>
          <a:p>
            <a:pPr algn="ctr" rtl="0"/>
            <a:r>
              <a:rPr lang="en-US" b="1" dirty="0" smtClean="0"/>
              <a:t>Abnormal </a:t>
            </a:r>
            <a:r>
              <a:rPr lang="en-US" b="1" dirty="0"/>
              <a:t>Results in a Direct Coombs Test</a:t>
            </a:r>
          </a:p>
          <a:p>
            <a:pPr algn="l" rtl="0"/>
            <a:r>
              <a:rPr lang="en-US" dirty="0"/>
              <a:t>It’s an abnormal result if there is clumping of the red blood cells during the test. Clumping (agglutination) of your blood cells during a direct Coombs test means that you have antibodies on the red blood cells and that you may have a condition that causes the destruction of red blood cells by your immune system (hemolysis) . The conditions that may cause you to have antibodies on red blood cells are : - </a:t>
            </a:r>
          </a:p>
          <a:p>
            <a:pPr lvl="0" algn="l" rtl="0"/>
            <a:r>
              <a:rPr lang="en-US" dirty="0"/>
              <a:t>Autoimmune hemolytic anemia </a:t>
            </a:r>
          </a:p>
          <a:p>
            <a:pPr lvl="0" algn="l" rtl="0"/>
            <a:r>
              <a:rPr lang="en-US" dirty="0"/>
              <a:t>Drug toxicity where you develop antibodies to your red blood cells . EX. </a:t>
            </a:r>
            <a:r>
              <a:rPr lang="en-US" dirty="0" err="1"/>
              <a:t>Cephalosporins</a:t>
            </a:r>
            <a:r>
              <a:rPr lang="en-US" dirty="0"/>
              <a:t> ( an antibiotic ) , levodopa ( for Parkinson’s disease) , </a:t>
            </a:r>
            <a:r>
              <a:rPr lang="en-US" dirty="0" err="1"/>
              <a:t>Dapsone</a:t>
            </a:r>
            <a:r>
              <a:rPr lang="en-US" dirty="0"/>
              <a:t> ( Antibacterial ) , </a:t>
            </a:r>
            <a:r>
              <a:rPr lang="en-US" dirty="0" err="1"/>
              <a:t>Nitrofurantoin</a:t>
            </a:r>
            <a:r>
              <a:rPr lang="en-US" dirty="0"/>
              <a:t> (Antibiotic) , and quinidine (Heart medication)</a:t>
            </a:r>
          </a:p>
          <a:p>
            <a:pPr marL="285750" lvl="0" indent="-285750" algn="l" rtl="0">
              <a:buFont typeface="Arial" pitchFamily="34" charset="0"/>
              <a:buChar char="•"/>
            </a:pPr>
            <a:r>
              <a:rPr lang="en-US" dirty="0"/>
              <a:t>Transfusion reaction where your immune system attacks donated blood</a:t>
            </a:r>
          </a:p>
          <a:p>
            <a:pPr marL="285750" lvl="0" indent="-285750" algn="l" rtl="0">
              <a:buFont typeface="Arial" pitchFamily="34" charset="0"/>
              <a:buChar char="•"/>
            </a:pPr>
            <a:r>
              <a:rPr lang="en-US" dirty="0"/>
              <a:t>Different blood types between mother and infant (</a:t>
            </a:r>
            <a:r>
              <a:rPr lang="en-US" dirty="0" err="1"/>
              <a:t>erythroblastosis</a:t>
            </a:r>
            <a:r>
              <a:rPr lang="en-US" dirty="0"/>
              <a:t> </a:t>
            </a:r>
            <a:r>
              <a:rPr lang="en-US" dirty="0" err="1"/>
              <a:t>fetalis</a:t>
            </a:r>
            <a:r>
              <a:rPr lang="en-US" dirty="0"/>
              <a:t>)</a:t>
            </a:r>
          </a:p>
          <a:p>
            <a:pPr marL="285750" lvl="0" indent="-285750" algn="l" rtl="0">
              <a:buFont typeface="Arial" pitchFamily="34" charset="0"/>
              <a:buChar char="•"/>
            </a:pPr>
            <a:r>
              <a:rPr lang="en-US" dirty="0"/>
              <a:t>Chronic lymphocytic leukemia and some other </a:t>
            </a:r>
            <a:r>
              <a:rPr lang="en-US" dirty="0" err="1"/>
              <a:t>leukemias</a:t>
            </a:r>
            <a:endParaRPr lang="en-US" dirty="0"/>
          </a:p>
          <a:p>
            <a:pPr marL="285750" lvl="0" indent="-285750" algn="l" rtl="0">
              <a:buFont typeface="Arial" pitchFamily="34" charset="0"/>
              <a:buChar char="•"/>
            </a:pPr>
            <a:r>
              <a:rPr lang="en-US" dirty="0"/>
              <a:t>Lupus (an autoimmune disease )</a:t>
            </a:r>
          </a:p>
          <a:p>
            <a:pPr marL="285750" lvl="0" indent="-285750" algn="l" rtl="0">
              <a:buFont typeface="Arial" pitchFamily="34" charset="0"/>
              <a:buChar char="•"/>
            </a:pPr>
            <a:r>
              <a:rPr lang="en-US" dirty="0"/>
              <a:t>Mononucleosis</a:t>
            </a:r>
          </a:p>
          <a:p>
            <a:pPr marL="285750" lvl="0" indent="-285750" algn="l" rtl="0">
              <a:buFont typeface="Arial" pitchFamily="34" charset="0"/>
              <a:buChar char="•"/>
            </a:pPr>
            <a:r>
              <a:rPr lang="en-US" dirty="0" err="1"/>
              <a:t>Mycoplasmal</a:t>
            </a:r>
            <a:r>
              <a:rPr lang="en-US" dirty="0"/>
              <a:t> infection  </a:t>
            </a:r>
          </a:p>
          <a:p>
            <a:pPr marL="285750" lvl="0" indent="-285750" algn="l" rtl="0">
              <a:buFont typeface="Arial" pitchFamily="34" charset="0"/>
              <a:buChar char="•"/>
            </a:pPr>
            <a:r>
              <a:rPr lang="en-US" dirty="0"/>
              <a:t>Syphilis</a:t>
            </a:r>
          </a:p>
          <a:p>
            <a:pPr algn="l" rtl="0"/>
            <a:r>
              <a:rPr lang="en-US" dirty="0"/>
              <a:t> </a:t>
            </a:r>
          </a:p>
        </p:txBody>
      </p:sp>
    </p:spTree>
    <p:extLst>
      <p:ext uri="{BB962C8B-B14F-4D97-AF65-F5344CB8AC3E}">
        <p14:creationId xmlns:p14="http://schemas.microsoft.com/office/powerpoint/2010/main" val="1887084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0355" y="-158409"/>
            <a:ext cx="8676456" cy="1596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sz="2000" b="0" i="1"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Indirect Coombs Test </a:t>
            </a:r>
            <a:r>
              <a:rPr kumimoji="0" lang="en-US"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also known IAT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rgbClr val="444444"/>
                </a:solidFill>
                <a:effectLst/>
                <a:latin typeface="Times New Roman" pitchFamily="18" charset="0"/>
                <a:ea typeface="Calibri" pitchFamily="34" charset="0"/>
                <a:cs typeface="Times New Roman" pitchFamily="18" charset="0"/>
              </a:rPr>
              <a:t>The indirect Coombs test looks for antibodies that are floating in the blood. These antibodies could act against certain red blood cells . This test is most often done to determine if you may have a reaction to a blood transfusion.</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49" name="صورة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28800"/>
            <a:ext cx="8536150" cy="217588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rot="10800000" flipV="1">
            <a:off x="395535" y="3841304"/>
            <a:ext cx="7685484" cy="258532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71396" tIns="0" rIns="171396"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endParaRPr kumimoji="0" lang="en-US" sz="2000" b="1" i="0" u="none" strike="noStrike" cap="none" normalizeH="0" baseline="0" dirty="0" smtClean="0">
              <a:ln>
                <a:noFill/>
              </a:ln>
              <a:solidFill>
                <a:srgbClr val="FF0000"/>
              </a:solidFill>
              <a:effectLst/>
              <a:latin typeface="Cambria"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rgbClr val="FF0000"/>
                </a:solidFill>
                <a:effectLst/>
                <a:latin typeface="Cambria" pitchFamily="18" charset="0"/>
                <a:ea typeface="Times New Roman" pitchFamily="18" charset="0"/>
                <a:cs typeface="Times New Roman" pitchFamily="18" charset="0"/>
              </a:rPr>
              <a:t>Procedure of Indirect Coombs Test </a:t>
            </a:r>
          </a:p>
          <a:p>
            <a:pPr marL="0" marR="0" lvl="0" indent="0" algn="justLow"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rgbClr val="FF0000"/>
                </a:solidFill>
                <a:effectLst/>
                <a:latin typeface="Cambria" pitchFamily="18" charset="0"/>
                <a:ea typeface="Times New Roman" pitchFamily="18" charset="0"/>
                <a:cs typeface="Times New Roman" pitchFamily="18" charset="0"/>
              </a:rPr>
              <a:t> </a:t>
            </a:r>
            <a:endParaRPr kumimoji="0" lang="en-US"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drops  of  serum  from  EDTA sample</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drop of  O</a:t>
            </a:r>
            <a:r>
              <a:rPr kumimoji="0" lang="en-US"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cells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Incubate  20 </a:t>
            </a:r>
            <a:r>
              <a:rPr kumimoji="0" lang="en-US"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30  minutes  at  37</a:t>
            </a:r>
            <a:r>
              <a:rPr kumimoji="0" lang="en-US" b="0" i="0" u="none" strike="noStrike" cap="none" normalizeH="0" baseline="0" dirty="0" smtClean="0">
                <a:ln>
                  <a:noFill/>
                </a:ln>
                <a:solidFill>
                  <a:schemeClr val="tx1"/>
                </a:solidFill>
                <a:effectLst/>
                <a:latin typeface="Calibri"/>
                <a:ea typeface="Calibri" pitchFamily="34" charset="0"/>
                <a:cs typeface="Times New Roman" pitchFamily="18" charset="0"/>
              </a:rPr>
              <a:t>º</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Wash 4 times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drop of AHG and  spin for 15 minutes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Read  the  agglutination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87361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2501" y="332656"/>
            <a:ext cx="8856984" cy="5632311"/>
          </a:xfrm>
          <a:prstGeom prst="rect">
            <a:avLst/>
          </a:prstGeom>
        </p:spPr>
        <p:txBody>
          <a:bodyPr wrap="square">
            <a:spAutoFit/>
          </a:bodyPr>
          <a:lstStyle/>
          <a:p>
            <a:pPr algn="ctr" rtl="0"/>
            <a:r>
              <a:rPr lang="en-US" sz="2400" b="1" dirty="0">
                <a:solidFill>
                  <a:srgbClr val="FF0000"/>
                </a:solidFill>
              </a:rPr>
              <a:t>Abnormal Results in an Indirect Coombs Test</a:t>
            </a:r>
          </a:p>
          <a:p>
            <a:pPr algn="l" rtl="0"/>
            <a:endParaRPr lang="en-US" sz="2800" dirty="0" smtClean="0"/>
          </a:p>
          <a:p>
            <a:pPr algn="l" rtl="0"/>
            <a:r>
              <a:rPr lang="en-US" sz="2800" dirty="0" smtClean="0"/>
              <a:t>An </a:t>
            </a:r>
            <a:r>
              <a:rPr lang="en-US" sz="2800" dirty="0"/>
              <a:t>abnormal result to an indirect Coombs test means you have antibodies circulating in your bloodstream that could cause your immune system to react to any red blood cells that are considered foreign to the body, particularly regarding </a:t>
            </a:r>
            <a:r>
              <a:rPr lang="en-US" sz="2800" dirty="0" smtClean="0"/>
              <a:t> those </a:t>
            </a:r>
            <a:r>
              <a:rPr lang="en-US" sz="2800" dirty="0"/>
              <a:t>that may be present during a blood transfusion . </a:t>
            </a:r>
            <a:endParaRPr lang="en-US" sz="2800" dirty="0" smtClean="0"/>
          </a:p>
          <a:p>
            <a:pPr algn="l" rtl="0"/>
            <a:r>
              <a:rPr lang="en-US" sz="2800" dirty="0" smtClean="0"/>
              <a:t>Depending </a:t>
            </a:r>
            <a:r>
              <a:rPr lang="en-US" sz="2800" dirty="0"/>
              <a:t>on your age and circumstances , this could mean a mother and infant have different blood types ( </a:t>
            </a:r>
            <a:r>
              <a:rPr lang="en-US" sz="2800" dirty="0" err="1"/>
              <a:t>erythroblastosis</a:t>
            </a:r>
            <a:r>
              <a:rPr lang="en-US" sz="2800" dirty="0"/>
              <a:t> </a:t>
            </a:r>
            <a:r>
              <a:rPr lang="en-US" sz="2800" dirty="0" err="1"/>
              <a:t>fetalis</a:t>
            </a:r>
            <a:r>
              <a:rPr lang="en-US" sz="2800" dirty="0"/>
              <a:t>) , an incompatible blood match for a blood transfusion , or hemolytic anemia due to an autoimmune reaction or drug toxicity .</a:t>
            </a:r>
          </a:p>
        </p:txBody>
      </p:sp>
    </p:spTree>
    <p:extLst>
      <p:ext uri="{BB962C8B-B14F-4D97-AF65-F5344CB8AC3E}">
        <p14:creationId xmlns:p14="http://schemas.microsoft.com/office/powerpoint/2010/main" val="1981305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extLst>
              <a:ext uri="{28A0092B-C50C-407E-A947-70E740481C1C}">
                <a14:useLocalDpi xmlns:a14="http://schemas.microsoft.com/office/drawing/2010/main" val="0"/>
              </a:ext>
            </a:extLst>
          </a:blip>
          <a:stretch>
            <a:fillRect/>
          </a:stretch>
        </p:blipFill>
        <p:spPr>
          <a:xfrm>
            <a:off x="107504" y="260648"/>
            <a:ext cx="8712968" cy="6408712"/>
          </a:xfrm>
          <a:prstGeom prst="rect">
            <a:avLst/>
          </a:prstGeom>
        </p:spPr>
      </p:pic>
    </p:spTree>
    <p:extLst>
      <p:ext uri="{BB962C8B-B14F-4D97-AF65-F5344CB8AC3E}">
        <p14:creationId xmlns:p14="http://schemas.microsoft.com/office/powerpoint/2010/main" val="2958076146"/>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325</Words>
  <Application>Microsoft Office PowerPoint</Application>
  <PresentationFormat>عرض على الشاشة (3:4)‏</PresentationFormat>
  <Paragraphs>37</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saif ali</dc:creator>
  <cp:lastModifiedBy>DR.Ahmed Saker 2o1O</cp:lastModifiedBy>
  <cp:revision>1</cp:revision>
  <dcterms:created xsi:type="dcterms:W3CDTF">2018-09-27T08:03:40Z</dcterms:created>
  <dcterms:modified xsi:type="dcterms:W3CDTF">2018-09-27T08:10:41Z</dcterms:modified>
</cp:coreProperties>
</file>