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17/01/1440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17/01/1440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17/01/1440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17/01/1440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17/01/1440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17/01/1440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17/01/1440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17/01/1440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17/01/1440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17/01/1440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17/01/1440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t>17/01/1440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07504" y="335846"/>
            <a:ext cx="8784976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US" sz="2400" b="1" i="1" dirty="0" err="1">
                <a:solidFill>
                  <a:srgbClr val="FF0000"/>
                </a:solidFill>
              </a:rPr>
              <a:t>Antiglobulin</a:t>
            </a:r>
            <a:r>
              <a:rPr lang="en-US" sz="2400" b="1" i="1" dirty="0">
                <a:solidFill>
                  <a:srgbClr val="FF0000"/>
                </a:solidFill>
              </a:rPr>
              <a:t> Cross-Match</a:t>
            </a:r>
            <a:endParaRPr lang="en-US" sz="2400" dirty="0">
              <a:solidFill>
                <a:srgbClr val="FF0000"/>
              </a:solidFill>
            </a:endParaRPr>
          </a:p>
          <a:p>
            <a:pPr algn="l" rtl="0"/>
            <a:r>
              <a:rPr lang="en-US" sz="2400" i="1" dirty="0"/>
              <a:t> </a:t>
            </a:r>
            <a:endParaRPr lang="en-US" sz="2400" dirty="0"/>
          </a:p>
          <a:p>
            <a:pPr algn="l" rtl="0"/>
            <a:r>
              <a:rPr lang="en-US" sz="2400" b="1" i="1" dirty="0">
                <a:solidFill>
                  <a:srgbClr val="FF0000"/>
                </a:solidFill>
              </a:rPr>
              <a:t>Purpose</a:t>
            </a:r>
            <a:r>
              <a:rPr lang="en-US" sz="2400" b="1" i="1" dirty="0"/>
              <a:t>  </a:t>
            </a:r>
            <a:endParaRPr lang="en-US" sz="2400" dirty="0"/>
          </a:p>
          <a:p>
            <a:pPr algn="l" rtl="0"/>
            <a:r>
              <a:rPr lang="en-US" sz="2400" dirty="0"/>
              <a:t> To detect incompatibility between donor and patient at </a:t>
            </a:r>
            <a:r>
              <a:rPr lang="en-US" sz="2400" dirty="0" smtClean="0"/>
              <a:t>37C . </a:t>
            </a:r>
          </a:p>
          <a:p>
            <a:pPr algn="l" rtl="0"/>
            <a:endParaRPr lang="en-US" sz="2400" dirty="0"/>
          </a:p>
          <a:p>
            <a:pPr algn="ctr" rtl="0"/>
            <a:r>
              <a:rPr lang="en-US" sz="2400" b="1" i="1" dirty="0">
                <a:solidFill>
                  <a:srgbClr val="FF0000"/>
                </a:solidFill>
              </a:rPr>
              <a:t>Scope &amp; Application </a:t>
            </a:r>
            <a:endParaRPr lang="en-US" sz="2400" dirty="0">
              <a:solidFill>
                <a:srgbClr val="FF0000"/>
              </a:solidFill>
            </a:endParaRPr>
          </a:p>
          <a:p>
            <a:pPr algn="l" rtl="0"/>
            <a:r>
              <a:rPr lang="en-US" sz="2400" dirty="0"/>
              <a:t>This procedure applies to compatibility testing of all Multi-transfused patients and transfusion recipients who currently demonstrative or have a history of clinically significant antibodies . </a:t>
            </a:r>
            <a:endParaRPr lang="en-US" sz="2400" dirty="0" smtClean="0"/>
          </a:p>
          <a:p>
            <a:pPr algn="l" rtl="0"/>
            <a:endParaRPr lang="en-US" sz="2400" dirty="0"/>
          </a:p>
          <a:p>
            <a:pPr algn="ctr" rtl="0"/>
            <a:r>
              <a:rPr lang="en-US" sz="2400" b="1" i="1" dirty="0">
                <a:solidFill>
                  <a:srgbClr val="FF0000"/>
                </a:solidFill>
              </a:rPr>
              <a:t>Responsibility </a:t>
            </a:r>
            <a:endParaRPr lang="en-US" sz="2400" dirty="0">
              <a:solidFill>
                <a:srgbClr val="FF0000"/>
              </a:solidFill>
            </a:endParaRPr>
          </a:p>
          <a:p>
            <a:pPr algn="l" rtl="0"/>
            <a:r>
              <a:rPr lang="en-US" sz="2400" dirty="0"/>
              <a:t>It is the responsibility of the Medical Technologist ( Lab ) in the cross match facility of the red cell serology laboratory to perform the anti-globulin cross match using quality controlled reagents and proper dell concentrations . One MT performs the tests and  another checks it . If any unexpected blood group antibody is detected , inform the staff of Advanced Red Cell Serology to carry out further investigations .</a:t>
            </a:r>
          </a:p>
        </p:txBody>
      </p:sp>
    </p:spTree>
    <p:extLst>
      <p:ext uri="{BB962C8B-B14F-4D97-AF65-F5344CB8AC3E}">
        <p14:creationId xmlns:p14="http://schemas.microsoft.com/office/powerpoint/2010/main" val="2861815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07504" y="476672"/>
            <a:ext cx="856895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US" sz="4000" b="1" i="1" dirty="0">
                <a:solidFill>
                  <a:srgbClr val="FF0000"/>
                </a:solidFill>
              </a:rPr>
              <a:t>Principle of cross match </a:t>
            </a:r>
            <a:endParaRPr lang="en-US" sz="4000" dirty="0">
              <a:solidFill>
                <a:srgbClr val="FF0000"/>
              </a:solidFill>
            </a:endParaRPr>
          </a:p>
          <a:p>
            <a:pPr algn="l" rtl="0"/>
            <a:endParaRPr lang="en-US" sz="4000" dirty="0"/>
          </a:p>
          <a:p>
            <a:pPr algn="l" rtl="0"/>
            <a:r>
              <a:rPr lang="en-US" sz="3200" dirty="0" smtClean="0"/>
              <a:t>The </a:t>
            </a:r>
            <a:r>
              <a:rPr lang="en-US" sz="3200" dirty="0"/>
              <a:t>cross match through the </a:t>
            </a:r>
            <a:r>
              <a:rPr lang="en-US" sz="3200" dirty="0" smtClean="0"/>
              <a:t>anti globulin </a:t>
            </a:r>
            <a:r>
              <a:rPr lang="en-US" sz="3200" dirty="0"/>
              <a:t>phase permits detection of clinical significant incompatibilities caused by incomplete antibodies that sensitized cells at 37C , but do not directly cause agglutination . </a:t>
            </a:r>
          </a:p>
        </p:txBody>
      </p:sp>
    </p:spTree>
    <p:extLst>
      <p:ext uri="{BB962C8B-B14F-4D97-AF65-F5344CB8AC3E}">
        <p14:creationId xmlns:p14="http://schemas.microsoft.com/office/powerpoint/2010/main" val="1349863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79512" y="188640"/>
            <a:ext cx="8605464" cy="6309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endParaRPr lang="en-US" b="1" dirty="0"/>
          </a:p>
          <a:p>
            <a:pPr algn="ctr" rtl="0"/>
            <a:r>
              <a:rPr lang="en-US" sz="2800" b="1" dirty="0" smtClean="0"/>
              <a:t>( </a:t>
            </a:r>
            <a:r>
              <a:rPr lang="en-US" sz="2800" b="1" dirty="0"/>
              <a:t>Procedure of cross match </a:t>
            </a:r>
            <a:r>
              <a:rPr lang="en-US" sz="2800" b="1" dirty="0" smtClean="0"/>
              <a:t>)</a:t>
            </a:r>
          </a:p>
          <a:p>
            <a:pPr algn="ctr" rtl="0"/>
            <a:endParaRPr lang="en-US" dirty="0"/>
          </a:p>
          <a:p>
            <a:pPr marL="457200" lvl="0" indent="-457200" algn="l" rtl="0">
              <a:buFont typeface="+mj-lt"/>
              <a:buAutoNum type="arabicPeriod"/>
            </a:pPr>
            <a:r>
              <a:rPr lang="en-US" sz="2000" dirty="0"/>
              <a:t>Label tube with patient  / unit and test identification . </a:t>
            </a:r>
          </a:p>
          <a:p>
            <a:pPr marL="457200" lvl="0" indent="-457200" algn="l" rtl="0">
              <a:buFont typeface="+mj-lt"/>
              <a:buAutoNum type="arabicPeriod"/>
            </a:pPr>
            <a:r>
              <a:rPr lang="en-US" sz="2000" dirty="0"/>
              <a:t> Add two drops of patient serum to each tube. </a:t>
            </a:r>
          </a:p>
          <a:p>
            <a:pPr marL="457200" lvl="0" indent="-457200" algn="l" rtl="0">
              <a:buFont typeface="+mj-lt"/>
              <a:buAutoNum type="arabicPeriod"/>
            </a:pPr>
            <a:r>
              <a:rPr lang="en-US" sz="2000" dirty="0"/>
              <a:t>Prepare a 5% cell suspension in saline from each donor unit segment . </a:t>
            </a:r>
          </a:p>
          <a:p>
            <a:pPr marL="457200" indent="-457200" algn="l" rtl="0">
              <a:buFont typeface="+mj-lt"/>
              <a:buAutoNum type="arabicPeriod"/>
            </a:pPr>
            <a:r>
              <a:rPr lang="en-US" sz="2000" dirty="0"/>
              <a:t> </a:t>
            </a:r>
            <a:r>
              <a:rPr lang="en-US" sz="2000" dirty="0" smtClean="0"/>
              <a:t>Add </a:t>
            </a:r>
            <a:r>
              <a:rPr lang="en-US" sz="2000" dirty="0"/>
              <a:t>1 drop of donor’s 5 % red cell suspension to the tube . </a:t>
            </a:r>
          </a:p>
          <a:p>
            <a:pPr algn="l" rtl="0"/>
            <a:r>
              <a:rPr lang="en-US" sz="2000" dirty="0"/>
              <a:t>5.  Incubate tubes at 37C for minimum 15 minutes . ( Follow manufacturer’s directions when using commercial reagents) . </a:t>
            </a:r>
          </a:p>
          <a:p>
            <a:pPr algn="l" rtl="0"/>
            <a:r>
              <a:rPr lang="en-US" sz="2000" dirty="0"/>
              <a:t>6.  Wash the cells a minimum of  3 times with saline . Decant completely after last wash       ( washing can be done manually or in automated cell washer ) . </a:t>
            </a:r>
          </a:p>
          <a:p>
            <a:pPr algn="l" rtl="0"/>
            <a:r>
              <a:rPr lang="en-US" sz="2000" dirty="0"/>
              <a:t>7.  Add two drops of  antihuman globulin reagent to the dry cell button . </a:t>
            </a:r>
          </a:p>
          <a:p>
            <a:pPr algn="l" rtl="0"/>
            <a:r>
              <a:rPr lang="en-US" sz="2000" dirty="0"/>
              <a:t>8.  Mix well and centrifuge at 1000 rpm for 1 minute . </a:t>
            </a:r>
          </a:p>
          <a:p>
            <a:pPr algn="l" rtl="0"/>
            <a:r>
              <a:rPr lang="en-US" sz="2000" dirty="0"/>
              <a:t>9.  Re-suspend and read for agglutination . Grade and record test results immediately. </a:t>
            </a:r>
          </a:p>
          <a:p>
            <a:pPr algn="l" rtl="0"/>
            <a:r>
              <a:rPr lang="en-US" sz="2000" dirty="0"/>
              <a:t>10.  To all negative anti-globulin tests add 1 drop of  </a:t>
            </a:r>
            <a:r>
              <a:rPr lang="en-US" sz="2000" dirty="0" err="1"/>
              <a:t>lgG</a:t>
            </a:r>
            <a:r>
              <a:rPr lang="en-US" sz="2000" dirty="0"/>
              <a:t>-sensitized control cells . Centrifuge , </a:t>
            </a:r>
            <a:r>
              <a:rPr lang="en-US" sz="2000" dirty="0" err="1"/>
              <a:t>resuspend</a:t>
            </a:r>
            <a:r>
              <a:rPr lang="en-US" sz="2000" dirty="0"/>
              <a:t> and read for agglutination . Grade and record test results. After the addition  of </a:t>
            </a:r>
            <a:r>
              <a:rPr lang="en-US" sz="2000" dirty="0" err="1"/>
              <a:t>lgG</a:t>
            </a:r>
            <a:r>
              <a:rPr lang="en-US" sz="2000" dirty="0"/>
              <a:t> - </a:t>
            </a:r>
            <a:r>
              <a:rPr lang="en-US" sz="2000" dirty="0" err="1"/>
              <a:t>sensitised</a:t>
            </a:r>
            <a:r>
              <a:rPr lang="en-US" sz="2000" dirty="0"/>
              <a:t> control cells to a negative test , the presence of agglutination indicates that the AHG serum added was capable of reacting and that the negative anti-globulin test is valid . </a:t>
            </a:r>
          </a:p>
        </p:txBody>
      </p:sp>
    </p:spTree>
    <p:extLst>
      <p:ext uri="{BB962C8B-B14F-4D97-AF65-F5344CB8AC3E}">
        <p14:creationId xmlns:p14="http://schemas.microsoft.com/office/powerpoint/2010/main" val="7514590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227449" y="24301"/>
            <a:ext cx="8676456" cy="1692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Interpretation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Hemolysis or agglutination indicates the presence of a serologically incompatible cross -match . This result is interpreted as incompatible . 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Absence of agglutination and hemolysis is a negative test result and indicates a serologically compatible cross-match. This result is interpreted as Compatible .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صورة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060848"/>
            <a:ext cx="5943600" cy="294967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 rot="10800000" flipV="1">
            <a:off x="197024" y="5309550"/>
            <a:ext cx="8562851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Documentation 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Enter all results on the transfusion record card and  OT/Ward  transfusion register . Enter  only the results of compatible units in the blood compatibility form . The Medical Technologist (Lab) who performed the test and the one who checked the results sign all records.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2852031"/>
      </p:ext>
    </p:extLst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173</Words>
  <Application>Microsoft Office PowerPoint</Application>
  <PresentationFormat>عرض على الشاشة (3:4)‏</PresentationFormat>
  <Paragraphs>31</Paragraphs>
  <Slides>4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4</vt:i4>
      </vt:variant>
    </vt:vector>
  </HeadingPairs>
  <TitlesOfParts>
    <vt:vector size="5" baseType="lpstr">
      <vt:lpstr>سمة Office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saif ali</dc:creator>
  <cp:lastModifiedBy>DR.Ahmed Saker 2o1O</cp:lastModifiedBy>
  <cp:revision>1</cp:revision>
  <dcterms:created xsi:type="dcterms:W3CDTF">2018-09-27T08:11:21Z</dcterms:created>
  <dcterms:modified xsi:type="dcterms:W3CDTF">2018-09-27T08:17:11Z</dcterms:modified>
</cp:coreProperties>
</file>