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86" r:id="rId4"/>
    <p:sldId id="391" r:id="rId5"/>
    <p:sldId id="285" r:id="rId6"/>
    <p:sldId id="284" r:id="rId7"/>
    <p:sldId id="283" r:id="rId8"/>
    <p:sldId id="282" r:id="rId9"/>
    <p:sldId id="281" r:id="rId10"/>
    <p:sldId id="280" r:id="rId11"/>
    <p:sldId id="2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7FFF"/>
    <a:srgbClr val="D68B1C"/>
    <a:srgbClr val="2D1DFF"/>
    <a:srgbClr val="F7E289"/>
    <a:srgbClr val="FF9E1D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35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66AAAF9-1BC8-4920-8F10-1F0427D24543}" type="datetimeFigureOut">
              <a:rPr lang="ar-IQ" smtClean="0"/>
              <a:pPr/>
              <a:t>19/01/1440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5BD17BB-B0A9-433D-AF07-67BE2E9C24B8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7111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D17BB-B0A9-433D-AF07-67BE2E9C24B8}" type="slidenum">
              <a:rPr lang="ar-IQ" smtClean="0"/>
              <a:pPr/>
              <a:t>2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706820" y="4650641"/>
            <a:ext cx="5293773" cy="1374345"/>
          </a:xfrm>
          <a:noFill/>
          <a:effectLst>
            <a:outerShdw blurRad="88900" dist="38100" dir="5400000" algn="ctr" rotWithShape="0">
              <a:schemeClr val="tx1">
                <a:alpha val="83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6821" y="833016"/>
            <a:ext cx="5293772" cy="1068935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227" y="1291131"/>
            <a:ext cx="1099476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227" y="1901951"/>
            <a:ext cx="10994760" cy="442844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1080" y="527606"/>
            <a:ext cx="9365907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1081" y="1443835"/>
            <a:ext cx="9354927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21" y="1291130"/>
            <a:ext cx="11176407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620" y="1901951"/>
            <a:ext cx="5700987" cy="620719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620" y="2512772"/>
            <a:ext cx="5700987" cy="31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9606" y="1901951"/>
            <a:ext cx="5497380" cy="62071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9606" y="2512772"/>
            <a:ext cx="5497380" cy="31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shington.uwc.edu/about/faculty/schaefer_w/TISSUES/areolar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Illumination_(lighting)" TargetMode="External"/><Relationship Id="rId2" Type="http://schemas.openxmlformats.org/officeDocument/2006/relationships/hyperlink" Target="https://en.wikipedia.org/wiki/Optical_microscopy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iology.clc.uc.edu/fankhauser/Labs/Microscope/Oil_Immersion/02_straddle_lenses_P1092670.JPG" TargetMode="External"/><Relationship Id="rId2" Type="http://schemas.openxmlformats.org/officeDocument/2006/relationships/hyperlink" Target="http://biology.clc.uc.edu/fankhauser/Labs/Microscope/Oil_Immersion/01_focus_40x_obj_P1092671crop.JPG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biology.clc.uc.edu/fankhauser/Labs/Microscope/Oil_Immersion/05_rotate_100x_lens_in_P1092674crop.JPG" TargetMode="External"/><Relationship Id="rId4" Type="http://schemas.openxmlformats.org/officeDocument/2006/relationships/hyperlink" Target="http://biology.clc.uc.edu/fankhauser/Labs/Microscope/Oil_Immersion/03_apply_oil_P1092672crop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68" y="2000240"/>
            <a:ext cx="9315005" cy="228601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6000" b="1" dirty="0">
                <a:solidFill>
                  <a:srgbClr val="FF0000"/>
                </a:solidFill>
              </a:rPr>
              <a:t>Histology and anatomy</a:t>
            </a:r>
            <a:endParaRPr lang="en-US" sz="6000" dirty="0">
              <a:solidFill>
                <a:srgbClr val="FF0000"/>
              </a:solidFill>
            </a:endParaRPr>
          </a:p>
          <a:p>
            <a:pPr algn="ctr"/>
            <a:r>
              <a:rPr lang="en-US" sz="6000" b="1" dirty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Georgia" panose="02040502050405020303" pitchFamily="18" charset="0"/>
              </a:rPr>
              <a:t>Theoretical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5943295" y="69490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rtl="1" latinLnBrk="1"/>
            <a:r>
              <a:rPr lang="ar-IQ" sz="4000" b="1" dirty="0">
                <a:solidFill>
                  <a:prstClr val="white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DecoType Naskh Special" panose="02010000000000000000" pitchFamily="2" charset="-78"/>
              </a:rPr>
              <a:t>المعهد التقني بعقوبة</a:t>
            </a:r>
          </a:p>
          <a:p>
            <a:pPr lvl="0" algn="r" rtl="1" latinLnBrk="1"/>
            <a:r>
              <a:rPr lang="ar-IQ" sz="4000" b="1" dirty="0">
                <a:solidFill>
                  <a:prstClr val="white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DecoType Naskh Special" panose="02010000000000000000" pitchFamily="2" charset="-78"/>
              </a:rPr>
              <a:t>القسم :تقنيات التحليلات المرضية</a:t>
            </a:r>
          </a:p>
          <a:p>
            <a:pPr lvl="0" algn="r" rtl="1" latinLnBrk="1"/>
            <a:r>
              <a:rPr lang="ar-IQ" sz="4000" b="1" dirty="0">
                <a:solidFill>
                  <a:prstClr val="white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DecoType Naskh Special" panose="02010000000000000000" pitchFamily="2" charset="-78"/>
              </a:rPr>
              <a:t>المرحلة :الثانية</a:t>
            </a:r>
            <a:endParaRPr lang="en-US" dirty="0">
              <a:solidFill>
                <a:prstClr val="white"/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DecoType Naskh Special" panose="02010000000000000000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952596" y="4500571"/>
            <a:ext cx="87868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latinLnBrk="1"/>
            <a:r>
              <a:rPr lang="ar-IQ" sz="4000" b="1" dirty="0">
                <a:solidFill>
                  <a:prstClr val="white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DecoType Naskh Special" panose="02010000000000000000" pitchFamily="2" charset="-78"/>
              </a:rPr>
              <a:t>مدرس المادة:</a:t>
            </a:r>
          </a:p>
          <a:p>
            <a:pPr algn="r" rtl="1" latinLnBrk="1"/>
            <a:r>
              <a:rPr lang="ar-IQ" sz="4000" b="1" dirty="0">
                <a:solidFill>
                  <a:prstClr val="white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DecoType Naskh Special" panose="02010000000000000000" pitchFamily="2" charset="-78"/>
              </a:rPr>
              <a:t>م . م  زويدة كاظم خضير الخالدي</a:t>
            </a:r>
          </a:p>
          <a:p>
            <a:pPr algn="r" rtl="1" latinLnBrk="1"/>
            <a:r>
              <a:rPr lang="ar-IQ" sz="4000" b="1" dirty="0">
                <a:solidFill>
                  <a:prstClr val="white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DecoType Naskh Special" panose="02010000000000000000" pitchFamily="2" charset="-78"/>
              </a:rPr>
              <a:t>ماجستير أحياء مجهرية </a:t>
            </a:r>
            <a:endParaRPr lang="en-US" dirty="0">
              <a:solidFill>
                <a:prstClr val="white"/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DecoType Naskh Special" panose="0201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09522" y="1428736"/>
            <a:ext cx="12192000" cy="8371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40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Three important rules attend the use of oil immersion 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lens: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4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Never use an oil immersion lens without the oil.</a:t>
            </a:r>
            <a:endParaRPr kumimoji="0" lang="en-US" sz="3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4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Never get oil on any other lens.</a:t>
            </a:r>
            <a:endParaRPr kumimoji="0" lang="en-US" sz="3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4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Clean up all oil when finished.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m501microscopedia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1188247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9" descr="http://www.washington.uwc.edu/about/faculty/schaefer_w/TISSUES/areolar2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071546"/>
            <a:ext cx="12192000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537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Lec</a:t>
            </a:r>
            <a:r>
              <a:rPr lang="en-US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-1-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Microscope</a:t>
            </a:r>
            <a:endParaRPr lang="en-US" sz="4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214422"/>
            <a:ext cx="12192000" cy="9171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32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32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32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microscope</a:t>
            </a:r>
            <a:r>
              <a:rPr lang="en-US" sz="4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is an instrument which is used for examination of fine structure of objects . Micro = small  .  Scope = to view. It enlarges of the images of the objects which then can be seen by the eye. </a:t>
            </a:r>
            <a:endParaRPr lang="en-US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en-US" sz="3600" dirty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32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00174"/>
            <a:ext cx="12192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400" b="1" dirty="0"/>
              <a:t>Specifications of bright Field Microscope ( The Compound Microscope )</a:t>
            </a:r>
            <a:endParaRPr lang="en-US" sz="4400" dirty="0"/>
          </a:p>
          <a:p>
            <a:pPr lvl="0" algn="just"/>
            <a:r>
              <a:rPr lang="en-US" sz="4400" dirty="0"/>
              <a:t>Commonly used in bacteriology laboratory.</a:t>
            </a:r>
          </a:p>
          <a:p>
            <a:pPr lvl="0" algn="just"/>
            <a:r>
              <a:rPr lang="en-US" sz="4400" dirty="0"/>
              <a:t>It depends on light.</a:t>
            </a:r>
          </a:p>
          <a:p>
            <a:pPr lvl="0" algn="just"/>
            <a:r>
              <a:rPr lang="en-US" sz="4400" dirty="0"/>
              <a:t>It consider as compound microscope</a:t>
            </a:r>
            <a:r>
              <a:rPr lang="en-US" sz="4800" dirty="0"/>
              <a:t>.</a:t>
            </a:r>
          </a:p>
          <a:p>
            <a:pPr lvl="0" algn="just"/>
            <a:endParaRPr lang="en-US" sz="3600" dirty="0"/>
          </a:p>
          <a:p>
            <a:pPr lvl="0"/>
            <a:endParaRPr lang="en-US" sz="3600" dirty="0"/>
          </a:p>
          <a:p>
            <a:pPr lvl="0"/>
            <a:endParaRPr lang="en-US" sz="3600" dirty="0"/>
          </a:p>
          <a:p>
            <a:pPr lvl="0"/>
            <a:endParaRPr lang="en-US" sz="3600" dirty="0"/>
          </a:p>
          <a:p>
            <a:pPr lvl="0"/>
            <a:endParaRPr lang="en-US" sz="3600" dirty="0"/>
          </a:p>
          <a:p>
            <a:pPr lvl="0"/>
            <a:endParaRPr lang="ar-IQ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1219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24365" y="1357298"/>
            <a:ext cx="22325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IQ" sz="3200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874023"/>
            <a:ext cx="11763372" cy="61555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12192000" cy="723274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16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  <a:r>
              <a:rPr lang="en-US" sz="32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Types of Microscope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  </a:t>
            </a:r>
            <a:endParaRPr kumimoji="0" lang="en-US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1-Simple microscope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: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is made of single or combination of lenses which act as single position convex lens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2-Compound microscope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: 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is made up of 2 lenses which are fitted in a brass tube , one of the tubes can be </a:t>
            </a:r>
            <a:r>
              <a:rPr kumimoji="0" lang="en-US" sz="3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slided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into the other so that the distance between lenses can be changed and adjusted.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Other types of microscopes  :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Bright field.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 the simplest of all the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tooltip="Optical microscopy"/>
              </a:rPr>
              <a:t>optical microscopy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tooltip="Illumination (lighting)"/>
              </a:rPr>
              <a:t>illumination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techniques.</a:t>
            </a: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the most common used microscope in the laboratories.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Dark-field.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Dark-field microscope is used to observe live spirochetes. </a:t>
            </a:r>
            <a:br>
              <a:rPr kumimoji="0" 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b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22" y="1643896"/>
            <a:ext cx="1150151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Phase </a:t>
            </a:r>
            <a:r>
              <a:rPr lang="en-US" sz="2800" b="1" dirty="0">
                <a:solidFill>
                  <a:srgbClr val="000000"/>
                </a:solidFill>
                <a:latin typeface="Arial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contrast.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is used in biology to view unstained specimens. It is one of the types of microscopes used to study cells and cell parts like mitochondria, 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lysosomes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Golgi bodies.                                                .</a:t>
            </a:r>
            <a:b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b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Fluorescent.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Fluorescence microscope uses high-energy, short-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wavelenght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light that excites the electrons of certain molecules present within the sample.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Scanning electron.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Scanning Electron Microscope is characterized as a microscope that has lower magnifying power but can provide 3 dimensional viewing of objects.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738150" y="1142984"/>
            <a:ext cx="1145385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6538" algn="l"/>
              </a:tabLst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6538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6538" algn="l"/>
              </a:tabLst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06538" algn="l"/>
              </a:tabLst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06538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06538" algn="l"/>
              </a:tabLst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06538" algn="l"/>
              </a:tabLst>
            </a:pP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06538" algn="l"/>
              </a:tabLst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6538" algn="l"/>
              </a:tabLst>
            </a:pP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0960" y="1428736"/>
            <a:ext cx="11572956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506538" algn="l"/>
              </a:tabLst>
            </a:pP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Bright Field Microscope parts 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506538" algn="l"/>
              </a:tabLst>
            </a:pP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36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Base:</a:t>
            </a:r>
            <a:r>
              <a:rPr lang="en-US" sz="3600" dirty="0">
                <a:solidFill>
                  <a:srgbClr val="000000"/>
                </a:solidFill>
                <a:latin typeface="Arial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bottom support of the microscope.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36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Arm:</a:t>
            </a: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It helps in holding the microscope.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36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Light source (illuminator):</a:t>
            </a: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 light source mounted under the stage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36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Body tube:</a:t>
            </a:r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It hold the projector lenses that direct the light toward the ocular lenses.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36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66842"/>
            <a:ext cx="11953916" cy="877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Nosepiece: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Hold the objectives ( movable disk).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Coarse adjustment knob: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Used to make relatively wide focusing adjustments to the microscope.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Fine adjustment Knob: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Used to make relatively small adjustments to the microscope.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Stage: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The flat plate where the slides are placed for observation.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Stage Clips: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Clips on the stage used to hold the slide in place.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Condenser: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Focuses the light through the specimen.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Iris diaphragm: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Vary the amount of light passing through the stage opening.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Condenser adjustment knob: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Used to move the condenser up and down.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Objective lenses: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Primary magnification ( 4 ×, 10 ×, 40 ×, 100 ×).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Ocular lenses: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Final magnification10 × (Eye Pieces).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85860"/>
            <a:ext cx="121920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06538" algn="l"/>
              </a:tabLst>
            </a:pP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52398" y="1214422"/>
            <a:ext cx="11739602" cy="947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Steps for using of oil immersion lens 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3200" b="0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ocus very carefully with the 40 x objective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over the stained specimen on the slide.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Rotate the nose piece   half way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Apply a small drop of oil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on the slide directly over the area of the specimen to be examined.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Rotate 100 x objective into the immersion oil</a:t>
            </a: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 the fine adjustment  for focusing.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365</Words>
  <Application>Microsoft Office PowerPoint</Application>
  <PresentationFormat>Widescreen</PresentationFormat>
  <Paragraphs>174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DecoType Naskh Special</vt:lpstr>
      <vt:lpstr>Georgia</vt:lpstr>
      <vt:lpstr>Monotype Corsiva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ahmed</cp:lastModifiedBy>
  <cp:revision>154</cp:revision>
  <dcterms:created xsi:type="dcterms:W3CDTF">2013-08-21T19:17:07Z</dcterms:created>
  <dcterms:modified xsi:type="dcterms:W3CDTF">2018-09-29T18:38:40Z</dcterms:modified>
</cp:coreProperties>
</file>