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78" r:id="rId2"/>
    <p:sldId id="277" r:id="rId3"/>
    <p:sldId id="392" r:id="rId4"/>
    <p:sldId id="276" r:id="rId5"/>
    <p:sldId id="275" r:id="rId6"/>
    <p:sldId id="274" r:id="rId7"/>
    <p:sldId id="273" r:id="rId8"/>
    <p:sldId id="272"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7FFF"/>
    <a:srgbClr val="D68B1C"/>
    <a:srgbClr val="2D1DFF"/>
    <a:srgbClr val="F7E289"/>
    <a:srgbClr val="FF9E1D"/>
    <a:srgbClr val="D09622"/>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80" d="100"/>
          <a:sy n="80" d="100"/>
        </p:scale>
        <p:origin x="354" y="96"/>
      </p:cViewPr>
      <p:guideLst>
        <p:guide orient="horz" pos="2160"/>
        <p:guide pos="3840"/>
      </p:guideLst>
    </p:cSldViewPr>
  </p:slideViewPr>
  <p:notesTextViewPr>
    <p:cViewPr>
      <p:scale>
        <a:sx n="1" d="1"/>
        <a:sy n="1" d="1"/>
      </p:scale>
      <p:origin x="0" y="0"/>
    </p:cViewPr>
  </p:notesTextViewPr>
  <p:sorterViewPr>
    <p:cViewPr>
      <p:scale>
        <a:sx n="100" d="100"/>
        <a:sy n="100" d="100"/>
      </p:scale>
      <p:origin x="0" y="-46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IQ"/>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466AAAF9-1BC8-4920-8F10-1F0427D24543}" type="datetimeFigureOut">
              <a:rPr lang="ar-IQ" smtClean="0"/>
              <a:pPr/>
              <a:t>19/01/1440</a:t>
            </a:fld>
            <a:endParaRPr lang="ar-IQ"/>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IQ"/>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IQ"/>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IQ"/>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B5BD17BB-B0A9-433D-AF07-67BE2E9C24B8}" type="slidenum">
              <a:rPr lang="ar-IQ" smtClean="0"/>
              <a:pPr/>
              <a:t>‹#›</a:t>
            </a:fld>
            <a:endParaRPr lang="ar-IQ"/>
          </a:p>
        </p:txBody>
      </p:sp>
    </p:spTree>
    <p:extLst>
      <p:ext uri="{BB962C8B-B14F-4D97-AF65-F5344CB8AC3E}">
        <p14:creationId xmlns:p14="http://schemas.microsoft.com/office/powerpoint/2010/main" val="247111638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706820" y="4650641"/>
            <a:ext cx="5293773" cy="1374345"/>
          </a:xfrm>
          <a:noFill/>
          <a:effectLst>
            <a:outerShdw blurRad="88900" dist="38100" dir="5400000" algn="ctr" rotWithShape="0">
              <a:schemeClr val="tx1">
                <a:alpha val="83000"/>
              </a:schemeClr>
            </a:outerShdw>
          </a:effectLst>
        </p:spPr>
        <p:txBody>
          <a:bodyPr>
            <a:normAutofit/>
          </a:bodyPr>
          <a:lstStyle>
            <a:lvl1pPr algn="l">
              <a:defRPr sz="3600">
                <a:solidFill>
                  <a:schemeClr val="bg1"/>
                </a:solidFill>
              </a:defRPr>
            </a:lvl1pPr>
          </a:lstStyle>
          <a:p>
            <a:r>
              <a:rPr lang="en-US" dirty="0"/>
              <a:t>Click to edit </a:t>
            </a:r>
            <a:br>
              <a:rPr lang="en-US" dirty="0"/>
            </a:br>
            <a:r>
              <a:rPr lang="en-US" dirty="0"/>
              <a:t>Master title style</a:t>
            </a:r>
          </a:p>
        </p:txBody>
      </p:sp>
      <p:sp>
        <p:nvSpPr>
          <p:cNvPr id="3" name="Subtitle 2"/>
          <p:cNvSpPr>
            <a:spLocks noGrp="1"/>
          </p:cNvSpPr>
          <p:nvPr>
            <p:ph type="subTitle" idx="1"/>
          </p:nvPr>
        </p:nvSpPr>
        <p:spPr>
          <a:xfrm>
            <a:off x="6706821" y="833016"/>
            <a:ext cx="5293772" cy="1068935"/>
          </a:xfrm>
        </p:spPr>
        <p:txBody>
          <a:bodyPr>
            <a:normAutofit/>
          </a:bodyPr>
          <a:lstStyle>
            <a:lvl1pPr marL="0" indent="0" algn="l">
              <a:buNone/>
              <a:defRPr sz="2600">
                <a:solidFill>
                  <a:schemeClr val="accent5">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a:t>
            </a:r>
          </a:p>
          <a:p>
            <a:r>
              <a:rPr lang="en-US" dirty="0"/>
              <a:t>Master subtitle style</a:t>
            </a:r>
          </a:p>
        </p:txBody>
      </p:sp>
      <p:sp>
        <p:nvSpPr>
          <p:cNvPr id="4" name="Date Placeholder 3"/>
          <p:cNvSpPr>
            <a:spLocks noGrp="1"/>
          </p:cNvSpPr>
          <p:nvPr>
            <p:ph type="dt" sz="half" idx="10"/>
          </p:nvPr>
        </p:nvSpPr>
        <p:spPr/>
        <p:txBody>
          <a:bodyPr/>
          <a:lstStyle/>
          <a:p>
            <a:fld id="{53074F12-AA26-4AC8-9962-C36BB8F32554}" type="datetimeFigureOut">
              <a:rPr lang="en-US" smtClean="0"/>
              <a:pPr/>
              <a:t>9/29/2018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253875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9/29/2018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77607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9/29/2018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428665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9/29/2018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893609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02227" y="1291131"/>
            <a:ext cx="10994760" cy="458115"/>
          </a:xfrm>
        </p:spPr>
        <p:txBody>
          <a:bodyPr>
            <a:normAutofit/>
          </a:bodyPr>
          <a:lstStyle>
            <a:lvl1pPr algn="l">
              <a:defRPr sz="3600">
                <a:solidFill>
                  <a:schemeClr val="accent5">
                    <a:lumMod val="75000"/>
                  </a:schemeClr>
                </a:solidFill>
              </a:defRPr>
            </a:lvl1pPr>
          </a:lstStyle>
          <a:p>
            <a:r>
              <a:rPr lang="en-US" dirty="0"/>
              <a:t>Click to edit Master title style</a:t>
            </a:r>
          </a:p>
        </p:txBody>
      </p:sp>
      <p:sp>
        <p:nvSpPr>
          <p:cNvPr id="3" name="Content Placeholder 2"/>
          <p:cNvSpPr>
            <a:spLocks noGrp="1"/>
          </p:cNvSpPr>
          <p:nvPr>
            <p:ph idx="1"/>
          </p:nvPr>
        </p:nvSpPr>
        <p:spPr>
          <a:xfrm>
            <a:off x="802227" y="1901951"/>
            <a:ext cx="10994760" cy="4428445"/>
          </a:xfrm>
        </p:spPr>
        <p:txBody>
          <a:bodyPr/>
          <a:lstStyle>
            <a:lvl1pPr>
              <a:defRPr sz="28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9/29/2018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664471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431080" y="527606"/>
            <a:ext cx="9365907" cy="684885"/>
          </a:xfrm>
        </p:spPr>
        <p:txBody>
          <a:bodyPr>
            <a:normAutofit/>
          </a:bodyPr>
          <a:lstStyle>
            <a:lvl1pPr algn="l">
              <a:defRPr sz="3600">
                <a:solidFill>
                  <a:schemeClr val="accent5">
                    <a:lumMod val="75000"/>
                  </a:schemeClr>
                </a:solidFill>
              </a:defRPr>
            </a:lvl1pPr>
          </a:lstStyle>
          <a:p>
            <a:r>
              <a:rPr lang="en-US" dirty="0"/>
              <a:t>Click to edit Master title style</a:t>
            </a:r>
          </a:p>
        </p:txBody>
      </p:sp>
      <p:sp>
        <p:nvSpPr>
          <p:cNvPr id="3" name="Content Placeholder 2"/>
          <p:cNvSpPr>
            <a:spLocks noGrp="1"/>
          </p:cNvSpPr>
          <p:nvPr>
            <p:ph idx="1"/>
          </p:nvPr>
        </p:nvSpPr>
        <p:spPr>
          <a:xfrm>
            <a:off x="2431081" y="1443835"/>
            <a:ext cx="9354927" cy="4275740"/>
          </a:xfrm>
        </p:spPr>
        <p:txBody>
          <a:bodyPr/>
          <a:lstStyle>
            <a:lvl1pPr>
              <a:defRPr sz="28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9/29/2018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629391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pPr/>
              <a:t>9/29/2018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863441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3074F12-AA26-4AC8-9962-C36BB8F32554}" type="datetimeFigureOut">
              <a:rPr lang="en-US" smtClean="0"/>
              <a:pPr/>
              <a:t>9/29/2018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556791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98621" y="1291130"/>
            <a:ext cx="11176407" cy="532180"/>
          </a:xfrm>
        </p:spPr>
        <p:txBody>
          <a:bodyPr>
            <a:normAutofit/>
          </a:bodyPr>
          <a:lstStyle>
            <a:lvl1pPr algn="l">
              <a:defRPr sz="3600">
                <a:solidFill>
                  <a:schemeClr val="accent5">
                    <a:lumMod val="75000"/>
                  </a:schemeClr>
                </a:solidFill>
              </a:defRPr>
            </a:lvl1pPr>
          </a:lstStyle>
          <a:p>
            <a:r>
              <a:rPr lang="en-US" dirty="0"/>
              <a:t>Click to edit Master title style</a:t>
            </a:r>
          </a:p>
        </p:txBody>
      </p:sp>
      <p:sp>
        <p:nvSpPr>
          <p:cNvPr id="3" name="Text Placeholder 2"/>
          <p:cNvSpPr>
            <a:spLocks noGrp="1"/>
          </p:cNvSpPr>
          <p:nvPr>
            <p:ph type="body" idx="1"/>
          </p:nvPr>
        </p:nvSpPr>
        <p:spPr>
          <a:xfrm>
            <a:off x="598620" y="1901951"/>
            <a:ext cx="5700987" cy="620719"/>
          </a:xfrm>
        </p:spPr>
        <p:txBody>
          <a:bodyPr anchor="b"/>
          <a:lstStyle>
            <a:lvl1pPr marL="0" indent="0">
              <a:buNone/>
              <a:defRPr sz="2400" b="1" baseline="0">
                <a:solidFill>
                  <a:schemeClr val="accent5">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598620" y="2512772"/>
            <a:ext cx="5700987" cy="3187763"/>
          </a:xfrm>
        </p:spPr>
        <p:txBody>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299606" y="1901951"/>
            <a:ext cx="5497380" cy="620719"/>
          </a:xfrm>
        </p:spPr>
        <p:txBody>
          <a:bodyPr anchor="b"/>
          <a:lstStyle>
            <a:lvl1pPr marL="0" indent="0">
              <a:buNone/>
              <a:defRPr sz="2400" b="1">
                <a:solidFill>
                  <a:schemeClr val="accent5">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299606" y="2512772"/>
            <a:ext cx="5497380" cy="3187763"/>
          </a:xfrm>
        </p:spPr>
        <p:txBody>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bg1"/>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53074F12-AA26-4AC8-9962-C36BB8F32554}" type="datetimeFigureOut">
              <a:rPr lang="en-US" smtClean="0"/>
              <a:pPr/>
              <a:t>9/29/2018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122911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3074F12-AA26-4AC8-9962-C36BB8F32554}" type="datetimeFigureOut">
              <a:rPr lang="en-US" smtClean="0"/>
              <a:pPr/>
              <a:t>9/29/2018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029773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9/29/2018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251864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9/29/2018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174452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9/29/2018</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Tree>
    <p:extLst>
      <p:ext uri="{BB962C8B-B14F-4D97-AF65-F5344CB8AC3E}">
        <p14:creationId xmlns:p14="http://schemas.microsoft.com/office/powerpoint/2010/main" val="1944039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nvSpPr>
        <p:spPr bwMode="auto">
          <a:xfrm>
            <a:off x="0" y="285728"/>
            <a:ext cx="12192000" cy="120032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600" b="1" dirty="0">
              <a:latin typeface="Times New Roman" pitchFamily="18"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4400" b="1" i="0" u="none"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Lec</a:t>
            </a:r>
            <a:r>
              <a:rPr kumimoji="0" lang="en-US" sz="4400" b="1" i="0" u="none" strike="noStrike" cap="none" normalizeH="0" dirty="0">
                <a:ln>
                  <a:noFill/>
                </a:ln>
                <a:solidFill>
                  <a:schemeClr val="tx1"/>
                </a:solidFill>
                <a:effectLst/>
                <a:latin typeface="Times New Roman" pitchFamily="18" charset="0"/>
                <a:ea typeface="Times New Roman" pitchFamily="18" charset="0"/>
                <a:cs typeface="Times New Roman" pitchFamily="18" charset="0"/>
              </a:rPr>
              <a:t> -2-                       </a:t>
            </a:r>
            <a:endParaRPr kumimoji="0" lang="en-US" sz="44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US" sz="4400" b="1" dirty="0">
                <a:latin typeface="Times New Roman" pitchFamily="18" charset="0"/>
                <a:ea typeface="Times New Roman" pitchFamily="18" charset="0"/>
                <a:cs typeface="Times New Roman" pitchFamily="18" charset="0"/>
              </a:rPr>
              <a:t>                              </a:t>
            </a:r>
            <a:r>
              <a:rPr lang="en-US" sz="4000" b="1" dirty="0">
                <a:latin typeface="Times New Roman" pitchFamily="18" charset="0"/>
                <a:ea typeface="Times New Roman" pitchFamily="18" charset="0"/>
                <a:cs typeface="Times New Roman" pitchFamily="18" charset="0"/>
              </a:rPr>
              <a:t>Shapes of cell</a:t>
            </a:r>
            <a:endParaRPr lang="en-US" sz="2400" dirty="0">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Histology</a:t>
            </a:r>
            <a:r>
              <a:rPr kumimoji="0" lang="en-US" sz="3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meaning the study of the tissue, its the study of the fundamental tissues of the body. The term </a:t>
            </a:r>
            <a:r>
              <a:rPr kumimoji="0" lang="en-US" sz="32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histology</a:t>
            </a:r>
            <a:r>
              <a:rPr kumimoji="0" lang="en-US" sz="3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is derived from two Greek words:</a:t>
            </a:r>
            <a:endParaRPr kumimoji="0" lang="en-US" sz="24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Histos</a:t>
            </a:r>
            <a:r>
              <a:rPr kumimoji="0" lang="en-US" sz="3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 Tissue</a:t>
            </a:r>
            <a:endParaRPr kumimoji="0" lang="en-US" sz="24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Logos</a:t>
            </a:r>
            <a:r>
              <a:rPr kumimoji="0" lang="en-US" sz="3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 Science</a:t>
            </a:r>
            <a:endParaRPr kumimoji="0" lang="en-US" sz="24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Histology</a:t>
            </a:r>
            <a:r>
              <a:rPr kumimoji="0" lang="en-US" sz="3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 deals with the study of minute structure of tissue in general.</a:t>
            </a:r>
            <a:endParaRPr kumimoji="0" lang="en-US" sz="24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Cytolog</a:t>
            </a:r>
            <a:r>
              <a:rPr kumimoji="0" lang="en-US" sz="32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t>
            </a:r>
            <a:r>
              <a:rPr kumimoji="0" lang="en-US" sz="3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deals with the detailed study of individual cell and it is internal components.</a:t>
            </a:r>
          </a:p>
          <a:p>
            <a:pPr marL="0" marR="0" lvl="0" indent="0" algn="l" defTabSz="914400" rtl="0" eaLnBrk="0" fontAlgn="base" latinLnBrk="0" hangingPunct="0">
              <a:lnSpc>
                <a:spcPct val="100000"/>
              </a:lnSpc>
              <a:spcBef>
                <a:spcPct val="0"/>
              </a:spcBef>
              <a:spcAft>
                <a:spcPct val="0"/>
              </a:spcAft>
              <a:buClrTx/>
              <a:buSzTx/>
              <a:buFontTx/>
              <a:buNone/>
              <a:tabLst/>
            </a:pPr>
            <a:endParaRPr lang="en-US" sz="2800" dirty="0">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2800" dirty="0">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400" dirty="0">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400" dirty="0">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400" dirty="0">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400" dirty="0">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400" dirty="0">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400" dirty="0">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400" dirty="0">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400" dirty="0">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Arial" pitchFamily="34" charset="0"/>
                <a:cs typeface="Arial" pitchFamily="34" charset="0"/>
              </a:rPr>
              <a:t>LLL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ChangeArrowheads="1"/>
          </p:cNvSpPr>
          <p:nvPr/>
        </p:nvSpPr>
        <p:spPr bwMode="auto">
          <a:xfrm>
            <a:off x="0" y="1214422"/>
            <a:ext cx="12192000" cy="93717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60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Cell </a:t>
            </a:r>
            <a:r>
              <a:rPr kumimoji="0" lang="en-US" sz="32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a:t>
            </a:r>
          </a:p>
          <a:p>
            <a:pPr marL="0" marR="0" lvl="0" indent="0" algn="justLow" defTabSz="914400" rtl="0"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dirty="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Cell:</a:t>
            </a:r>
            <a:r>
              <a:rPr kumimoji="0" lang="en-US" sz="36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t>
            </a:r>
            <a:r>
              <a:rPr kumimoji="0" lang="en-US" sz="3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is the unit of structure and function in animals and plants. It was first named as cell by Robert Hooke in 1665, the cell is a membrane bound unit containing discreet organelles , protoplasm and nucleus , the organelles are organized forms of biological molecules which play an important role in the function of cell , example Mitochondria for providing energy , endoplasmic reticulum for producing secretions like enzymes and hormones .</a:t>
            </a:r>
          </a:p>
          <a:p>
            <a:pPr marL="0" marR="0" lvl="0" indent="0" algn="justLow" defTabSz="914400" rtl="0" eaLnBrk="0" fontAlgn="base" latinLnBrk="0" hangingPunct="0">
              <a:lnSpc>
                <a:spcPct val="100000"/>
              </a:lnSpc>
              <a:spcBef>
                <a:spcPct val="0"/>
              </a:spcBef>
              <a:spcAft>
                <a:spcPct val="0"/>
              </a:spcAft>
              <a:buClrTx/>
              <a:buSzTx/>
              <a:buFontTx/>
              <a:buNone/>
              <a:tabLst/>
            </a:pPr>
            <a:endParaRPr lang="en-US" sz="3200" dirty="0">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lang="en-US" sz="3200" dirty="0">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lang="en-US" sz="3200" dirty="0">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lang="en-US" sz="1400" dirty="0">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lang="en-US" sz="1400" dirty="0">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lang="en-US" sz="1400" dirty="0">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lang="en-US" sz="1400" dirty="0">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285860"/>
            <a:ext cx="12192000" cy="9048631"/>
          </a:xfrm>
          <a:prstGeom prst="rect">
            <a:avLst/>
          </a:prstGeom>
        </p:spPr>
        <p:txBody>
          <a:bodyPr wrap="square">
            <a:spAutoFit/>
          </a:bodyPr>
          <a:lstStyle/>
          <a:p>
            <a:pPr lvl="0" algn="just" fontAlgn="base">
              <a:spcBef>
                <a:spcPct val="0"/>
              </a:spcBef>
              <a:spcAft>
                <a:spcPct val="0"/>
              </a:spcAft>
              <a:tabLst>
                <a:tab pos="539750" algn="r"/>
              </a:tabLst>
            </a:pPr>
            <a:r>
              <a:rPr lang="en-US" b="1" dirty="0">
                <a:latin typeface="Times New Roman" pitchFamily="18" charset="0"/>
                <a:ea typeface="Times New Roman" pitchFamily="18" charset="0"/>
                <a:cs typeface="Times New Roman" pitchFamily="18" charset="0"/>
              </a:rPr>
              <a:t> </a:t>
            </a:r>
            <a:r>
              <a:rPr lang="en-US" sz="3200" b="1" dirty="0">
                <a:latin typeface="Times New Roman" pitchFamily="18" charset="0"/>
                <a:ea typeface="Times New Roman" pitchFamily="18" charset="0"/>
                <a:cs typeface="Times New Roman" pitchFamily="18" charset="0"/>
              </a:rPr>
              <a:t>Animal cell organelles :</a:t>
            </a:r>
            <a:endParaRPr lang="en-US" sz="2400" dirty="0">
              <a:latin typeface="Arial" pitchFamily="34" charset="0"/>
              <a:cs typeface="Arial" pitchFamily="34" charset="0"/>
            </a:endParaRPr>
          </a:p>
          <a:p>
            <a:pPr lvl="0" algn="just" eaLnBrk="0" fontAlgn="base" hangingPunct="0">
              <a:spcBef>
                <a:spcPct val="0"/>
              </a:spcBef>
              <a:spcAft>
                <a:spcPct val="0"/>
              </a:spcAft>
              <a:buFontTx/>
              <a:buChar char="•"/>
              <a:tabLst>
                <a:tab pos="539750" algn="r"/>
              </a:tabLst>
            </a:pPr>
            <a:r>
              <a:rPr lang="en-US" sz="3200" b="1" dirty="0">
                <a:solidFill>
                  <a:srgbClr val="000000"/>
                </a:solidFill>
                <a:latin typeface="Times New Roman" pitchFamily="18" charset="0"/>
                <a:ea typeface="Times New Roman" pitchFamily="18" charset="0"/>
                <a:cs typeface="Times New Roman" pitchFamily="18" charset="0"/>
              </a:rPr>
              <a:t>Cell membrane</a:t>
            </a:r>
            <a:r>
              <a:rPr lang="en-US" sz="3200" dirty="0">
                <a:solidFill>
                  <a:srgbClr val="000000"/>
                </a:solidFill>
                <a:latin typeface="Times New Roman" pitchFamily="18" charset="0"/>
                <a:ea typeface="Times New Roman" pitchFamily="18" charset="0"/>
                <a:cs typeface="Times New Roman" pitchFamily="18" charset="0"/>
              </a:rPr>
              <a:t>:-the thin layer of protein and fat that surrounds the cell. The cell membrane is </a:t>
            </a:r>
            <a:r>
              <a:rPr lang="en-US" sz="3200" dirty="0" err="1">
                <a:solidFill>
                  <a:srgbClr val="000000"/>
                </a:solidFill>
                <a:latin typeface="Times New Roman" pitchFamily="18" charset="0"/>
                <a:ea typeface="Times New Roman" pitchFamily="18" charset="0"/>
                <a:cs typeface="Times New Roman" pitchFamily="18" charset="0"/>
              </a:rPr>
              <a:t>semipermeable</a:t>
            </a:r>
            <a:r>
              <a:rPr lang="en-US" sz="3200" dirty="0">
                <a:solidFill>
                  <a:srgbClr val="000000"/>
                </a:solidFill>
                <a:latin typeface="Times New Roman" pitchFamily="18" charset="0"/>
                <a:ea typeface="Times New Roman" pitchFamily="18" charset="0"/>
                <a:cs typeface="Times New Roman" pitchFamily="18" charset="0"/>
              </a:rPr>
              <a:t>, allowing some substances to pass into the cell and blocking others and </a:t>
            </a:r>
            <a:r>
              <a:rPr lang="en-US" sz="3200" dirty="0">
                <a:latin typeface="Times New Roman" pitchFamily="18" charset="0"/>
                <a:ea typeface="Times New Roman" pitchFamily="18" charset="0"/>
                <a:cs typeface="Times New Roman" pitchFamily="18" charset="0"/>
              </a:rPr>
              <a:t>give cell shape</a:t>
            </a:r>
            <a:r>
              <a:rPr lang="en-US" sz="3200" dirty="0">
                <a:solidFill>
                  <a:srgbClr val="000000"/>
                </a:solidFill>
                <a:latin typeface="Times New Roman" pitchFamily="18" charset="0"/>
                <a:ea typeface="Times New Roman" pitchFamily="18" charset="0"/>
                <a:cs typeface="Times New Roman" pitchFamily="18" charset="0"/>
              </a:rPr>
              <a:t>.</a:t>
            </a:r>
            <a:endParaRPr lang="en-US" sz="2400" dirty="0">
              <a:latin typeface="Arial" pitchFamily="34" charset="0"/>
              <a:cs typeface="Arial" pitchFamily="34" charset="0"/>
            </a:endParaRPr>
          </a:p>
          <a:p>
            <a:pPr lvl="0" algn="just" eaLnBrk="0" fontAlgn="base" hangingPunct="0">
              <a:spcBef>
                <a:spcPct val="0"/>
              </a:spcBef>
              <a:spcAft>
                <a:spcPct val="0"/>
              </a:spcAft>
              <a:buFontTx/>
              <a:buChar char="•"/>
              <a:tabLst>
                <a:tab pos="539750" algn="r"/>
              </a:tabLst>
            </a:pPr>
            <a:r>
              <a:rPr lang="en-US" sz="3200" b="1" dirty="0">
                <a:solidFill>
                  <a:srgbClr val="000000"/>
                </a:solidFill>
                <a:latin typeface="Times New Roman" pitchFamily="18" charset="0"/>
                <a:ea typeface="Times New Roman" pitchFamily="18" charset="0"/>
                <a:cs typeface="Times New Roman" pitchFamily="18" charset="0"/>
              </a:rPr>
              <a:t>Cytoplasm</a:t>
            </a:r>
            <a:r>
              <a:rPr lang="en-US" sz="3200" dirty="0">
                <a:solidFill>
                  <a:srgbClr val="000000"/>
                </a:solidFill>
                <a:latin typeface="Times New Roman" pitchFamily="18" charset="0"/>
                <a:ea typeface="Times New Roman" pitchFamily="18" charset="0"/>
                <a:cs typeface="Times New Roman" pitchFamily="18" charset="0"/>
              </a:rPr>
              <a:t>:- the jelly like material outside the cell nucleus in which the organelles are located.</a:t>
            </a:r>
            <a:endParaRPr lang="en-US" sz="2400" dirty="0">
              <a:latin typeface="Arial" pitchFamily="34" charset="0"/>
              <a:cs typeface="Arial" pitchFamily="34" charset="0"/>
            </a:endParaRPr>
          </a:p>
          <a:p>
            <a:pPr lvl="0" algn="just" eaLnBrk="0" fontAlgn="base" hangingPunct="0">
              <a:spcBef>
                <a:spcPct val="0"/>
              </a:spcBef>
              <a:spcAft>
                <a:spcPct val="0"/>
              </a:spcAft>
              <a:buFontTx/>
              <a:buChar char="•"/>
              <a:tabLst>
                <a:tab pos="539750" algn="r"/>
              </a:tabLst>
            </a:pPr>
            <a:r>
              <a:rPr lang="en-US" sz="3200" b="1" dirty="0">
                <a:solidFill>
                  <a:srgbClr val="000000"/>
                </a:solidFill>
                <a:latin typeface="Times New Roman" pitchFamily="18" charset="0"/>
                <a:ea typeface="Times New Roman" pitchFamily="18" charset="0"/>
                <a:cs typeface="Times New Roman" pitchFamily="18" charset="0"/>
              </a:rPr>
              <a:t>Nucleus</a:t>
            </a:r>
            <a:r>
              <a:rPr lang="en-US" sz="3200" dirty="0">
                <a:solidFill>
                  <a:srgbClr val="000000"/>
                </a:solidFill>
                <a:latin typeface="Times New Roman" pitchFamily="18" charset="0"/>
                <a:ea typeface="Times New Roman" pitchFamily="18" charset="0"/>
                <a:cs typeface="Times New Roman" pitchFamily="18" charset="0"/>
              </a:rPr>
              <a:t>:-spherical body containing many organelles, including the nucleolus. The nucleus controls many of the functions of the cell (by controlling protein synthesis) and contains DNA (in chromosomes). The nucleus is surrounded by the nuclear membrane.</a:t>
            </a:r>
          </a:p>
          <a:p>
            <a:pPr lvl="0" algn="just" eaLnBrk="0" fontAlgn="base" hangingPunct="0">
              <a:spcBef>
                <a:spcPct val="0"/>
              </a:spcBef>
              <a:spcAft>
                <a:spcPct val="0"/>
              </a:spcAft>
              <a:buFontTx/>
              <a:buChar char="•"/>
              <a:tabLst>
                <a:tab pos="539750" algn="r"/>
              </a:tabLst>
            </a:pPr>
            <a:endParaRPr lang="en-US" sz="3200" dirty="0">
              <a:solidFill>
                <a:srgbClr val="000000"/>
              </a:solidFill>
              <a:latin typeface="Times New Roman" pitchFamily="18" charset="0"/>
              <a:cs typeface="Times New Roman" pitchFamily="18" charset="0"/>
            </a:endParaRPr>
          </a:p>
          <a:p>
            <a:pPr lvl="0" algn="just" eaLnBrk="0" fontAlgn="base" hangingPunct="0">
              <a:spcBef>
                <a:spcPct val="0"/>
              </a:spcBef>
              <a:spcAft>
                <a:spcPct val="0"/>
              </a:spcAft>
              <a:buFontTx/>
              <a:buChar char="•"/>
              <a:tabLst>
                <a:tab pos="539750" algn="r"/>
              </a:tabLst>
            </a:pPr>
            <a:endParaRPr lang="en-US" sz="3200" dirty="0">
              <a:solidFill>
                <a:srgbClr val="000000"/>
              </a:solidFill>
              <a:latin typeface="Times New Roman" pitchFamily="18" charset="0"/>
              <a:cs typeface="Times New Roman" pitchFamily="18" charset="0"/>
            </a:endParaRPr>
          </a:p>
          <a:p>
            <a:pPr lvl="0" algn="just" eaLnBrk="0" fontAlgn="base" hangingPunct="0">
              <a:spcBef>
                <a:spcPct val="0"/>
              </a:spcBef>
              <a:spcAft>
                <a:spcPct val="0"/>
              </a:spcAft>
              <a:buFontTx/>
              <a:buChar char="•"/>
              <a:tabLst>
                <a:tab pos="539750" algn="r"/>
              </a:tabLst>
            </a:pPr>
            <a:endParaRPr lang="en-US" dirty="0">
              <a:solidFill>
                <a:srgbClr val="000000"/>
              </a:solidFill>
              <a:latin typeface="Times New Roman" pitchFamily="18" charset="0"/>
              <a:cs typeface="Times New Roman" pitchFamily="18" charset="0"/>
            </a:endParaRPr>
          </a:p>
          <a:p>
            <a:pPr lvl="0" algn="just" eaLnBrk="0" fontAlgn="base" hangingPunct="0">
              <a:spcBef>
                <a:spcPct val="0"/>
              </a:spcBef>
              <a:spcAft>
                <a:spcPct val="0"/>
              </a:spcAft>
              <a:buFontTx/>
              <a:buChar char="•"/>
              <a:tabLst>
                <a:tab pos="539750" algn="r"/>
              </a:tabLst>
            </a:pPr>
            <a:endParaRPr lang="en-US" dirty="0">
              <a:solidFill>
                <a:srgbClr val="000000"/>
              </a:solidFill>
              <a:latin typeface="Times New Roman" pitchFamily="18" charset="0"/>
              <a:cs typeface="Times New Roman" pitchFamily="18" charset="0"/>
            </a:endParaRPr>
          </a:p>
          <a:p>
            <a:pPr lvl="0" algn="just" eaLnBrk="0" fontAlgn="base" hangingPunct="0">
              <a:spcBef>
                <a:spcPct val="0"/>
              </a:spcBef>
              <a:spcAft>
                <a:spcPct val="0"/>
              </a:spcAft>
              <a:buFontTx/>
              <a:buChar char="•"/>
              <a:tabLst>
                <a:tab pos="539750" algn="r"/>
              </a:tabLst>
            </a:pPr>
            <a:endParaRPr lang="en-US" dirty="0">
              <a:solidFill>
                <a:srgbClr val="000000"/>
              </a:solidFill>
              <a:latin typeface="Times New Roman" pitchFamily="18" charset="0"/>
              <a:cs typeface="Times New Roman" pitchFamily="18" charset="0"/>
            </a:endParaRPr>
          </a:p>
          <a:p>
            <a:pPr lvl="0" algn="just" eaLnBrk="0" fontAlgn="base" hangingPunct="0">
              <a:spcBef>
                <a:spcPct val="0"/>
              </a:spcBef>
              <a:spcAft>
                <a:spcPct val="0"/>
              </a:spcAft>
              <a:buFontTx/>
              <a:buChar char="•"/>
              <a:tabLst>
                <a:tab pos="539750" algn="r"/>
              </a:tabLst>
            </a:pPr>
            <a:endParaRPr lang="en-US" dirty="0">
              <a:solidFill>
                <a:srgbClr val="000000"/>
              </a:solidFill>
              <a:latin typeface="Times New Roman" pitchFamily="18" charset="0"/>
              <a:cs typeface="Times New Roman" pitchFamily="18" charset="0"/>
            </a:endParaRPr>
          </a:p>
          <a:p>
            <a:pPr lvl="0" algn="just" eaLnBrk="0" fontAlgn="base" hangingPunct="0">
              <a:spcBef>
                <a:spcPct val="0"/>
              </a:spcBef>
              <a:spcAft>
                <a:spcPct val="0"/>
              </a:spcAft>
              <a:buFontTx/>
              <a:buChar char="•"/>
              <a:tabLst>
                <a:tab pos="539750" algn="r"/>
              </a:tabLst>
            </a:pPr>
            <a:endParaRPr lang="en-US" dirty="0">
              <a:solidFill>
                <a:srgbClr val="000000"/>
              </a:solidFill>
              <a:latin typeface="Times New Roman" pitchFamily="18" charset="0"/>
              <a:cs typeface="Times New Roman" pitchFamily="18" charset="0"/>
            </a:endParaRPr>
          </a:p>
          <a:p>
            <a:pPr lvl="0" algn="just" eaLnBrk="0" fontAlgn="base" hangingPunct="0">
              <a:spcBef>
                <a:spcPct val="0"/>
              </a:spcBef>
              <a:spcAft>
                <a:spcPct val="0"/>
              </a:spcAft>
              <a:buFontTx/>
              <a:buChar char="•"/>
              <a:tabLst>
                <a:tab pos="539750" algn="r"/>
              </a:tabLst>
            </a:pPr>
            <a:endParaRPr lang="en-US" dirty="0">
              <a:solidFill>
                <a:srgbClr val="000000"/>
              </a:solidFill>
              <a:latin typeface="Times New Roman" pitchFamily="18" charset="0"/>
              <a:cs typeface="Times New Roman" pitchFamily="18" charset="0"/>
            </a:endParaRPr>
          </a:p>
          <a:p>
            <a:pPr lvl="0" algn="just" eaLnBrk="0" fontAlgn="base" hangingPunct="0">
              <a:spcBef>
                <a:spcPct val="0"/>
              </a:spcBef>
              <a:spcAft>
                <a:spcPct val="0"/>
              </a:spcAft>
              <a:buFontTx/>
              <a:buChar char="•"/>
              <a:tabLst>
                <a:tab pos="539750" algn="r"/>
              </a:tabLst>
            </a:pPr>
            <a:endParaRPr lang="en-US" dirty="0">
              <a:solidFill>
                <a:srgbClr val="000000"/>
              </a:solidFill>
              <a:latin typeface="Times New Roman" pitchFamily="18" charset="0"/>
              <a:cs typeface="Times New Roman" pitchFamily="18" charset="0"/>
            </a:endParaRPr>
          </a:p>
          <a:p>
            <a:pPr lvl="0" algn="just" eaLnBrk="0" fontAlgn="base" hangingPunct="0">
              <a:spcBef>
                <a:spcPct val="0"/>
              </a:spcBef>
              <a:spcAft>
                <a:spcPct val="0"/>
              </a:spcAft>
              <a:buFontTx/>
              <a:buChar char="•"/>
              <a:tabLst>
                <a:tab pos="539750" algn="r"/>
              </a:tabLst>
            </a:pPr>
            <a:endParaRPr lang="en-US" dirty="0">
              <a:solidFill>
                <a:srgbClr val="000000"/>
              </a:solidFill>
              <a:latin typeface="Times New Roman" pitchFamily="18" charset="0"/>
              <a:cs typeface="Times New Roman" pitchFamily="18" charset="0"/>
            </a:endParaRPr>
          </a:p>
          <a:p>
            <a:pPr lvl="0" algn="just" eaLnBrk="0" fontAlgn="base" hangingPunct="0">
              <a:spcBef>
                <a:spcPct val="0"/>
              </a:spcBef>
              <a:spcAft>
                <a:spcPct val="0"/>
              </a:spcAft>
              <a:buFontTx/>
              <a:buChar char="•"/>
              <a:tabLst>
                <a:tab pos="539750" algn="r"/>
              </a:tabLst>
            </a:pPr>
            <a:endParaRPr lang="en-US" dirty="0">
              <a:solidFill>
                <a:srgbClr val="000000"/>
              </a:solidFill>
              <a:latin typeface="Times New Roman" pitchFamily="18" charset="0"/>
              <a:cs typeface="Times New Roman" pitchFamily="18" charset="0"/>
            </a:endParaRPr>
          </a:p>
          <a:p>
            <a:pPr lvl="0" algn="just" eaLnBrk="0" fontAlgn="base" hangingPunct="0">
              <a:spcBef>
                <a:spcPct val="0"/>
              </a:spcBef>
              <a:spcAft>
                <a:spcPct val="0"/>
              </a:spcAft>
              <a:buFontTx/>
              <a:buChar char="•"/>
              <a:tabLst>
                <a:tab pos="539750" algn="r"/>
              </a:tabLst>
            </a:pPr>
            <a:endParaRPr lang="en-US" dirty="0">
              <a:solidFill>
                <a:srgbClr val="000000"/>
              </a:solidFill>
              <a:latin typeface="Times New Roman" pitchFamily="18" charset="0"/>
              <a:cs typeface="Times New Roman" pitchFamily="18" charset="0"/>
            </a:endParaRPr>
          </a:p>
          <a:p>
            <a:pPr lvl="0" algn="just" eaLnBrk="0" fontAlgn="base" hangingPunct="0">
              <a:spcBef>
                <a:spcPct val="0"/>
              </a:spcBef>
              <a:spcAft>
                <a:spcPct val="0"/>
              </a:spcAft>
              <a:buFontTx/>
              <a:buChar char="•"/>
              <a:tabLst>
                <a:tab pos="539750" algn="r"/>
              </a:tabLst>
            </a:pPr>
            <a:endParaRPr lang="ar-IQ"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38084" y="1428736"/>
            <a:ext cx="11953916" cy="10802957"/>
          </a:xfrm>
          <a:prstGeom prst="rect">
            <a:avLst/>
          </a:prstGeom>
        </p:spPr>
        <p:txBody>
          <a:bodyPr wrap="square">
            <a:spAutoFit/>
          </a:bodyPr>
          <a:lstStyle/>
          <a:p>
            <a:pPr lvl="0" algn="just" eaLnBrk="0" fontAlgn="base" hangingPunct="0">
              <a:spcBef>
                <a:spcPct val="0"/>
              </a:spcBef>
              <a:spcAft>
                <a:spcPct val="0"/>
              </a:spcAft>
              <a:buFontTx/>
              <a:buChar char="•"/>
              <a:tabLst>
                <a:tab pos="539750" algn="r"/>
              </a:tabLst>
            </a:pPr>
            <a:endParaRPr lang="en-US" b="1" dirty="0">
              <a:solidFill>
                <a:srgbClr val="000000"/>
              </a:solidFill>
              <a:latin typeface="Times New Roman" pitchFamily="18" charset="0"/>
              <a:ea typeface="Times New Roman" pitchFamily="18" charset="0"/>
              <a:cs typeface="Times New Roman" pitchFamily="18" charset="0"/>
            </a:endParaRPr>
          </a:p>
          <a:p>
            <a:pPr lvl="0" algn="just" eaLnBrk="0" fontAlgn="base" hangingPunct="0">
              <a:spcBef>
                <a:spcPct val="0"/>
              </a:spcBef>
              <a:spcAft>
                <a:spcPct val="0"/>
              </a:spcAft>
              <a:buFontTx/>
              <a:buChar char="•"/>
              <a:tabLst>
                <a:tab pos="539750" algn="r"/>
              </a:tabLst>
            </a:pPr>
            <a:r>
              <a:rPr lang="en-US" sz="3600" b="1" dirty="0">
                <a:solidFill>
                  <a:srgbClr val="000000"/>
                </a:solidFill>
                <a:latin typeface="Times New Roman" pitchFamily="18" charset="0"/>
                <a:ea typeface="Times New Roman" pitchFamily="18" charset="0"/>
                <a:cs typeface="Times New Roman" pitchFamily="18" charset="0"/>
              </a:rPr>
              <a:t>Nuclear membrane</a:t>
            </a:r>
            <a:r>
              <a:rPr lang="en-US" sz="3600" dirty="0">
                <a:solidFill>
                  <a:srgbClr val="000000"/>
                </a:solidFill>
                <a:latin typeface="Times New Roman" pitchFamily="18" charset="0"/>
                <a:ea typeface="Times New Roman" pitchFamily="18" charset="0"/>
                <a:cs typeface="Times New Roman" pitchFamily="18" charset="0"/>
              </a:rPr>
              <a:t>:- the membrane that surrounds the nucleus.</a:t>
            </a:r>
            <a:endParaRPr lang="en-US" sz="2800" dirty="0">
              <a:latin typeface="Arial" pitchFamily="34" charset="0"/>
              <a:cs typeface="Arial" pitchFamily="34" charset="0"/>
            </a:endParaRPr>
          </a:p>
          <a:p>
            <a:pPr lvl="0" algn="just" eaLnBrk="0" fontAlgn="base" hangingPunct="0">
              <a:spcBef>
                <a:spcPct val="0"/>
              </a:spcBef>
              <a:spcAft>
                <a:spcPct val="0"/>
              </a:spcAft>
              <a:buFontTx/>
              <a:buChar char="•"/>
              <a:tabLst>
                <a:tab pos="539750" algn="r"/>
              </a:tabLst>
            </a:pPr>
            <a:r>
              <a:rPr lang="en-US" sz="3600" dirty="0">
                <a:solidFill>
                  <a:srgbClr val="000000"/>
                </a:solidFill>
                <a:latin typeface="Times New Roman" pitchFamily="18" charset="0"/>
                <a:ea typeface="Times New Roman" pitchFamily="18" charset="0"/>
                <a:cs typeface="Times New Roman" pitchFamily="18" charset="0"/>
              </a:rPr>
              <a:t>Nucleolus</a:t>
            </a:r>
            <a:r>
              <a:rPr lang="en-US" sz="3600" dirty="0">
                <a:solidFill>
                  <a:srgbClr val="000000"/>
                </a:solidFill>
                <a:latin typeface="Arial"/>
                <a:ea typeface="Times New Roman" pitchFamily="18" charset="0"/>
                <a:cs typeface="Times New Roman" pitchFamily="18" charset="0"/>
              </a:rPr>
              <a:t> </a:t>
            </a:r>
            <a:r>
              <a:rPr lang="en-US" sz="3600" dirty="0">
                <a:solidFill>
                  <a:srgbClr val="000000"/>
                </a:solidFill>
                <a:latin typeface="Times New Roman" pitchFamily="18" charset="0"/>
                <a:ea typeface="Times New Roman" pitchFamily="18" charset="0"/>
                <a:cs typeface="Times New Roman" pitchFamily="18" charset="0"/>
              </a:rPr>
              <a:t>: an organelle within the nucleus - it is where ribosomal RNA is produced.</a:t>
            </a:r>
          </a:p>
          <a:p>
            <a:pPr algn="just" eaLnBrk="0" fontAlgn="base" hangingPunct="0">
              <a:spcBef>
                <a:spcPct val="0"/>
              </a:spcBef>
              <a:spcAft>
                <a:spcPct val="0"/>
              </a:spcAft>
              <a:buFontTx/>
              <a:buChar char="•"/>
              <a:tabLst>
                <a:tab pos="539750" algn="r"/>
              </a:tabLst>
            </a:pPr>
            <a:r>
              <a:rPr lang="en-US" sz="3600" b="1" dirty="0">
                <a:latin typeface="Times New Roman" pitchFamily="18" charset="0"/>
                <a:ea typeface="Times New Roman" pitchFamily="18" charset="0"/>
                <a:cs typeface="Times New Roman" pitchFamily="18" charset="0"/>
              </a:rPr>
              <a:t>Mitochondria </a:t>
            </a:r>
            <a:r>
              <a:rPr lang="en-US" sz="3600" dirty="0">
                <a:solidFill>
                  <a:srgbClr val="000000"/>
                </a:solidFill>
                <a:latin typeface="Times New Roman" pitchFamily="18" charset="0"/>
                <a:ea typeface="Times New Roman" pitchFamily="18" charset="0"/>
                <a:cs typeface="Times New Roman" pitchFamily="18" charset="0"/>
              </a:rPr>
              <a:t>: spherical to rod-shaped organelles with a double membrane. The inner membrane is infolded many times. The mitochondrion converts the energy stored in glucose into ATP (adenosine </a:t>
            </a:r>
            <a:r>
              <a:rPr lang="en-US" sz="3600" dirty="0" err="1">
                <a:solidFill>
                  <a:srgbClr val="000000"/>
                </a:solidFill>
                <a:latin typeface="Times New Roman" pitchFamily="18" charset="0"/>
                <a:ea typeface="Times New Roman" pitchFamily="18" charset="0"/>
                <a:cs typeface="Times New Roman" pitchFamily="18" charset="0"/>
              </a:rPr>
              <a:t>triphosphate</a:t>
            </a:r>
            <a:r>
              <a:rPr lang="en-US" sz="3600" dirty="0">
                <a:solidFill>
                  <a:srgbClr val="000000"/>
                </a:solidFill>
                <a:latin typeface="Times New Roman" pitchFamily="18" charset="0"/>
                <a:ea typeface="Times New Roman" pitchFamily="18" charset="0"/>
                <a:cs typeface="Times New Roman" pitchFamily="18" charset="0"/>
              </a:rPr>
              <a:t>) for the cell.</a:t>
            </a:r>
            <a:endParaRPr lang="en-US" sz="2800" dirty="0">
              <a:latin typeface="Arial" pitchFamily="34" charset="0"/>
              <a:cs typeface="Arial" pitchFamily="34" charset="0"/>
            </a:endParaRPr>
          </a:p>
          <a:p>
            <a:pPr lvl="0" algn="just" eaLnBrk="0" fontAlgn="base" hangingPunct="0">
              <a:spcBef>
                <a:spcPct val="0"/>
              </a:spcBef>
              <a:spcAft>
                <a:spcPct val="0"/>
              </a:spcAft>
              <a:buFontTx/>
              <a:buChar char="•"/>
              <a:tabLst>
                <a:tab pos="539750" algn="r"/>
              </a:tabLst>
            </a:pPr>
            <a:endParaRPr lang="en-US" sz="4000" dirty="0">
              <a:solidFill>
                <a:srgbClr val="000000"/>
              </a:solidFill>
              <a:latin typeface="Times New Roman" pitchFamily="18" charset="0"/>
              <a:ea typeface="Times New Roman" pitchFamily="18" charset="0"/>
              <a:cs typeface="Times New Roman" pitchFamily="18" charset="0"/>
            </a:endParaRPr>
          </a:p>
          <a:p>
            <a:pPr lvl="0" algn="just" eaLnBrk="0" fontAlgn="base" hangingPunct="0">
              <a:spcBef>
                <a:spcPct val="0"/>
              </a:spcBef>
              <a:spcAft>
                <a:spcPct val="0"/>
              </a:spcAft>
              <a:buFontTx/>
              <a:buChar char="•"/>
              <a:tabLst>
                <a:tab pos="539750" algn="r"/>
              </a:tabLst>
            </a:pPr>
            <a:endParaRPr lang="en-US" sz="4000" dirty="0">
              <a:solidFill>
                <a:srgbClr val="000000"/>
              </a:solidFill>
              <a:latin typeface="Times New Roman" pitchFamily="18" charset="0"/>
              <a:ea typeface="Times New Roman" pitchFamily="18" charset="0"/>
              <a:cs typeface="Times New Roman" pitchFamily="18" charset="0"/>
            </a:endParaRPr>
          </a:p>
          <a:p>
            <a:pPr lvl="0" algn="just" eaLnBrk="0" fontAlgn="base" hangingPunct="0">
              <a:spcBef>
                <a:spcPct val="0"/>
              </a:spcBef>
              <a:spcAft>
                <a:spcPct val="0"/>
              </a:spcAft>
              <a:buFontTx/>
              <a:buChar char="•"/>
              <a:tabLst>
                <a:tab pos="539750" algn="r"/>
              </a:tabLst>
            </a:pPr>
            <a:endParaRPr lang="en-US" sz="4000" dirty="0">
              <a:solidFill>
                <a:srgbClr val="000000"/>
              </a:solidFill>
              <a:latin typeface="Times New Roman" pitchFamily="18" charset="0"/>
              <a:ea typeface="Times New Roman" pitchFamily="18" charset="0"/>
              <a:cs typeface="Times New Roman" pitchFamily="18" charset="0"/>
            </a:endParaRPr>
          </a:p>
          <a:p>
            <a:pPr lvl="0" algn="just" eaLnBrk="0" fontAlgn="base" hangingPunct="0">
              <a:spcBef>
                <a:spcPct val="0"/>
              </a:spcBef>
              <a:spcAft>
                <a:spcPct val="0"/>
              </a:spcAft>
              <a:buFontTx/>
              <a:buChar char="•"/>
              <a:tabLst>
                <a:tab pos="539750" algn="r"/>
              </a:tabLst>
            </a:pPr>
            <a:endParaRPr lang="en-US" dirty="0">
              <a:solidFill>
                <a:srgbClr val="000000"/>
              </a:solidFill>
              <a:latin typeface="Times New Roman" pitchFamily="18" charset="0"/>
              <a:ea typeface="Times New Roman" pitchFamily="18" charset="0"/>
              <a:cs typeface="Times New Roman" pitchFamily="18" charset="0"/>
            </a:endParaRPr>
          </a:p>
          <a:p>
            <a:pPr lvl="0" algn="just" eaLnBrk="0" fontAlgn="base" hangingPunct="0">
              <a:spcBef>
                <a:spcPct val="0"/>
              </a:spcBef>
              <a:spcAft>
                <a:spcPct val="0"/>
              </a:spcAft>
              <a:buFontTx/>
              <a:buChar char="•"/>
              <a:tabLst>
                <a:tab pos="539750" algn="r"/>
              </a:tabLst>
            </a:pPr>
            <a:endParaRPr lang="en-US" dirty="0">
              <a:solidFill>
                <a:srgbClr val="000000"/>
              </a:solidFill>
              <a:latin typeface="Times New Roman" pitchFamily="18" charset="0"/>
              <a:ea typeface="Times New Roman" pitchFamily="18" charset="0"/>
              <a:cs typeface="Times New Roman" pitchFamily="18" charset="0"/>
            </a:endParaRPr>
          </a:p>
          <a:p>
            <a:pPr lvl="0" algn="just" eaLnBrk="0" fontAlgn="base" hangingPunct="0">
              <a:spcBef>
                <a:spcPct val="0"/>
              </a:spcBef>
              <a:spcAft>
                <a:spcPct val="0"/>
              </a:spcAft>
              <a:buFontTx/>
              <a:buChar char="•"/>
              <a:tabLst>
                <a:tab pos="539750" algn="r"/>
              </a:tabLst>
            </a:pPr>
            <a:endParaRPr lang="en-US" dirty="0">
              <a:solidFill>
                <a:srgbClr val="000000"/>
              </a:solidFill>
              <a:latin typeface="Times New Roman" pitchFamily="18" charset="0"/>
              <a:ea typeface="Times New Roman" pitchFamily="18" charset="0"/>
              <a:cs typeface="Times New Roman" pitchFamily="18" charset="0"/>
            </a:endParaRPr>
          </a:p>
          <a:p>
            <a:pPr lvl="0" algn="just" eaLnBrk="0" fontAlgn="base" hangingPunct="0">
              <a:spcBef>
                <a:spcPct val="0"/>
              </a:spcBef>
              <a:spcAft>
                <a:spcPct val="0"/>
              </a:spcAft>
              <a:buFontTx/>
              <a:buChar char="•"/>
              <a:tabLst>
                <a:tab pos="539750" algn="r"/>
              </a:tabLst>
            </a:pPr>
            <a:endParaRPr lang="en-US" dirty="0">
              <a:solidFill>
                <a:srgbClr val="000000"/>
              </a:solidFill>
              <a:latin typeface="Times New Roman" pitchFamily="18" charset="0"/>
              <a:ea typeface="Times New Roman" pitchFamily="18" charset="0"/>
              <a:cs typeface="Times New Roman" pitchFamily="18" charset="0"/>
            </a:endParaRPr>
          </a:p>
          <a:p>
            <a:pPr lvl="0" algn="just" eaLnBrk="0" fontAlgn="base" hangingPunct="0">
              <a:spcBef>
                <a:spcPct val="0"/>
              </a:spcBef>
              <a:spcAft>
                <a:spcPct val="0"/>
              </a:spcAft>
              <a:buFontTx/>
              <a:buChar char="•"/>
              <a:tabLst>
                <a:tab pos="539750" algn="r"/>
              </a:tabLst>
            </a:pPr>
            <a:endParaRPr lang="en-US" dirty="0">
              <a:solidFill>
                <a:srgbClr val="000000"/>
              </a:solidFill>
              <a:latin typeface="Times New Roman" pitchFamily="18" charset="0"/>
              <a:ea typeface="Times New Roman" pitchFamily="18" charset="0"/>
              <a:cs typeface="Times New Roman" pitchFamily="18" charset="0"/>
            </a:endParaRPr>
          </a:p>
          <a:p>
            <a:pPr lvl="0" algn="just" eaLnBrk="0" fontAlgn="base" hangingPunct="0">
              <a:spcBef>
                <a:spcPct val="0"/>
              </a:spcBef>
              <a:spcAft>
                <a:spcPct val="0"/>
              </a:spcAft>
              <a:buFontTx/>
              <a:buChar char="•"/>
              <a:tabLst>
                <a:tab pos="539750" algn="r"/>
              </a:tabLst>
            </a:pPr>
            <a:endParaRPr lang="en-US" dirty="0">
              <a:solidFill>
                <a:srgbClr val="000000"/>
              </a:solidFill>
              <a:latin typeface="Times New Roman" pitchFamily="18" charset="0"/>
              <a:ea typeface="Times New Roman" pitchFamily="18" charset="0"/>
              <a:cs typeface="Times New Roman" pitchFamily="18" charset="0"/>
            </a:endParaRPr>
          </a:p>
          <a:p>
            <a:pPr lvl="0" algn="just" eaLnBrk="0" fontAlgn="base" hangingPunct="0">
              <a:spcBef>
                <a:spcPct val="0"/>
              </a:spcBef>
              <a:spcAft>
                <a:spcPct val="0"/>
              </a:spcAft>
              <a:buFontTx/>
              <a:buChar char="•"/>
              <a:tabLst>
                <a:tab pos="539750" algn="r"/>
              </a:tabLst>
            </a:pPr>
            <a:endParaRPr lang="en-US" dirty="0">
              <a:solidFill>
                <a:srgbClr val="000000"/>
              </a:solidFill>
              <a:latin typeface="Times New Roman" pitchFamily="18" charset="0"/>
              <a:ea typeface="Times New Roman" pitchFamily="18" charset="0"/>
              <a:cs typeface="Times New Roman" pitchFamily="18" charset="0"/>
            </a:endParaRPr>
          </a:p>
          <a:p>
            <a:pPr lvl="0" algn="just" eaLnBrk="0" fontAlgn="base" hangingPunct="0">
              <a:spcBef>
                <a:spcPct val="0"/>
              </a:spcBef>
              <a:spcAft>
                <a:spcPct val="0"/>
              </a:spcAft>
              <a:buFontTx/>
              <a:buChar char="•"/>
              <a:tabLst>
                <a:tab pos="539750" algn="r"/>
              </a:tabLst>
            </a:pPr>
            <a:endParaRPr lang="en-US" dirty="0">
              <a:solidFill>
                <a:srgbClr val="000000"/>
              </a:solidFill>
              <a:latin typeface="Times New Roman" pitchFamily="18" charset="0"/>
              <a:ea typeface="Times New Roman" pitchFamily="18" charset="0"/>
              <a:cs typeface="Times New Roman" pitchFamily="18" charset="0"/>
            </a:endParaRPr>
          </a:p>
          <a:p>
            <a:pPr lvl="0" algn="just" eaLnBrk="0" fontAlgn="base" hangingPunct="0">
              <a:spcBef>
                <a:spcPct val="0"/>
              </a:spcBef>
              <a:spcAft>
                <a:spcPct val="0"/>
              </a:spcAft>
              <a:buFontTx/>
              <a:buChar char="•"/>
              <a:tabLst>
                <a:tab pos="539750" algn="r"/>
              </a:tabLst>
            </a:pPr>
            <a:endParaRPr lang="en-US" dirty="0">
              <a:solidFill>
                <a:srgbClr val="000000"/>
              </a:solidFill>
              <a:latin typeface="Times New Roman" pitchFamily="18" charset="0"/>
              <a:ea typeface="Times New Roman" pitchFamily="18" charset="0"/>
              <a:cs typeface="Times New Roman" pitchFamily="18" charset="0"/>
            </a:endParaRPr>
          </a:p>
          <a:p>
            <a:pPr lvl="0" algn="just" eaLnBrk="0" fontAlgn="base" hangingPunct="0">
              <a:spcBef>
                <a:spcPct val="0"/>
              </a:spcBef>
              <a:spcAft>
                <a:spcPct val="0"/>
              </a:spcAft>
              <a:buFontTx/>
              <a:buChar char="•"/>
              <a:tabLst>
                <a:tab pos="539750" algn="r"/>
              </a:tabLst>
            </a:pPr>
            <a:endParaRPr lang="en-US" dirty="0">
              <a:solidFill>
                <a:srgbClr val="000000"/>
              </a:solidFill>
              <a:latin typeface="Times New Roman" pitchFamily="18" charset="0"/>
              <a:ea typeface="Times New Roman" pitchFamily="18" charset="0"/>
              <a:cs typeface="Times New Roman" pitchFamily="18" charset="0"/>
            </a:endParaRPr>
          </a:p>
          <a:p>
            <a:pPr lvl="0" algn="just" eaLnBrk="0" fontAlgn="base" hangingPunct="0">
              <a:spcBef>
                <a:spcPct val="0"/>
              </a:spcBef>
              <a:spcAft>
                <a:spcPct val="0"/>
              </a:spcAft>
              <a:buFontTx/>
              <a:buChar char="•"/>
              <a:tabLst>
                <a:tab pos="539750" algn="r"/>
              </a:tabLst>
            </a:pPr>
            <a:endParaRPr lang="en-US" dirty="0">
              <a:solidFill>
                <a:srgbClr val="000000"/>
              </a:solidFill>
              <a:latin typeface="Times New Roman" pitchFamily="18" charset="0"/>
              <a:ea typeface="Times New Roman" pitchFamily="18" charset="0"/>
              <a:cs typeface="Times New Roman" pitchFamily="18" charset="0"/>
            </a:endParaRPr>
          </a:p>
          <a:p>
            <a:pPr lvl="0" algn="just" eaLnBrk="0" fontAlgn="base" hangingPunct="0">
              <a:spcBef>
                <a:spcPct val="0"/>
              </a:spcBef>
              <a:spcAft>
                <a:spcPct val="0"/>
              </a:spcAft>
              <a:buFontTx/>
              <a:buChar char="•"/>
              <a:tabLst>
                <a:tab pos="539750" algn="r"/>
              </a:tabLst>
            </a:pPr>
            <a:endParaRPr lang="en-US" dirty="0">
              <a:solidFill>
                <a:srgbClr val="000000"/>
              </a:solidFill>
              <a:latin typeface="Times New Roman" pitchFamily="18" charset="0"/>
              <a:ea typeface="Times New Roman" pitchFamily="18" charset="0"/>
              <a:cs typeface="Times New Roman" pitchFamily="18" charset="0"/>
            </a:endParaRPr>
          </a:p>
          <a:p>
            <a:pPr lvl="0" algn="just" eaLnBrk="0" fontAlgn="base" hangingPunct="0">
              <a:spcBef>
                <a:spcPct val="0"/>
              </a:spcBef>
              <a:spcAft>
                <a:spcPct val="0"/>
              </a:spcAft>
              <a:buFontTx/>
              <a:buChar char="•"/>
              <a:tabLst>
                <a:tab pos="539750" algn="r"/>
              </a:tabLst>
            </a:pPr>
            <a:endParaRPr lang="en-US" dirty="0">
              <a:solidFill>
                <a:srgbClr val="000000"/>
              </a:solidFill>
              <a:latin typeface="Times New Roman" pitchFamily="18" charset="0"/>
              <a:ea typeface="Times New Roman" pitchFamily="18" charset="0"/>
              <a:cs typeface="Times New Roman" pitchFamily="18" charset="0"/>
            </a:endParaRPr>
          </a:p>
          <a:p>
            <a:pPr lvl="0" algn="just" eaLnBrk="0" fontAlgn="base" hangingPunct="0">
              <a:spcBef>
                <a:spcPct val="0"/>
              </a:spcBef>
              <a:spcAft>
                <a:spcPct val="0"/>
              </a:spcAft>
              <a:buFontTx/>
              <a:buChar char="•"/>
              <a:tabLst>
                <a:tab pos="539750" algn="r"/>
              </a:tabLst>
            </a:pPr>
            <a:endParaRPr lang="en-US" dirty="0">
              <a:solidFill>
                <a:srgbClr val="000000"/>
              </a:solidFill>
              <a:latin typeface="Times New Roman" pitchFamily="18" charset="0"/>
              <a:ea typeface="Times New Roman" pitchFamily="18" charset="0"/>
              <a:cs typeface="Times New Roman" pitchFamily="18" charset="0"/>
            </a:endParaRPr>
          </a:p>
          <a:p>
            <a:pPr lvl="0" algn="just" eaLnBrk="0" fontAlgn="base" hangingPunct="0">
              <a:spcBef>
                <a:spcPct val="0"/>
              </a:spcBef>
              <a:spcAft>
                <a:spcPct val="0"/>
              </a:spcAft>
              <a:buFontTx/>
              <a:buChar char="•"/>
              <a:tabLst>
                <a:tab pos="539750" algn="r"/>
              </a:tabLst>
            </a:pPr>
            <a:endParaRPr lang="en-US" dirty="0">
              <a:solidFill>
                <a:srgbClr val="000000"/>
              </a:solidFill>
              <a:latin typeface="Times New Roman" pitchFamily="18" charset="0"/>
              <a:ea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214422"/>
            <a:ext cx="12192000" cy="8002191"/>
          </a:xfrm>
          <a:prstGeom prst="rect">
            <a:avLst/>
          </a:prstGeom>
        </p:spPr>
        <p:txBody>
          <a:bodyPr wrap="square">
            <a:spAutoFit/>
          </a:bodyPr>
          <a:lstStyle/>
          <a:p>
            <a:pPr lvl="0" eaLnBrk="0" fontAlgn="base" hangingPunct="0">
              <a:spcBef>
                <a:spcPct val="0"/>
              </a:spcBef>
              <a:spcAft>
                <a:spcPct val="0"/>
              </a:spcAft>
              <a:buFontTx/>
              <a:buChar char="•"/>
              <a:tabLst>
                <a:tab pos="539750" algn="r"/>
              </a:tabLst>
            </a:pPr>
            <a:endParaRPr lang="en-US" sz="1400" dirty="0">
              <a:latin typeface="Arial" pitchFamily="34" charset="0"/>
              <a:cs typeface="Arial" pitchFamily="34" charset="0"/>
            </a:endParaRPr>
          </a:p>
          <a:p>
            <a:pPr lvl="0" algn="just" eaLnBrk="0" fontAlgn="base" hangingPunct="0">
              <a:spcBef>
                <a:spcPct val="0"/>
              </a:spcBef>
              <a:spcAft>
                <a:spcPct val="0"/>
              </a:spcAft>
              <a:buFontTx/>
              <a:buChar char="•"/>
              <a:tabLst>
                <a:tab pos="539750" algn="r"/>
              </a:tabLst>
            </a:pPr>
            <a:r>
              <a:rPr lang="en-US" sz="3200" b="1" dirty="0">
                <a:latin typeface="Times New Roman" pitchFamily="18" charset="0"/>
                <a:ea typeface="Times New Roman" pitchFamily="18" charset="0"/>
                <a:cs typeface="Times New Roman" pitchFamily="18" charset="0"/>
              </a:rPr>
              <a:t>Endoplasmic reticulum:-</a:t>
            </a:r>
            <a:r>
              <a:rPr lang="en-US" sz="3200" dirty="0">
                <a:latin typeface="Times New Roman" pitchFamily="18" charset="0"/>
                <a:ea typeface="Times New Roman" pitchFamily="18" charset="0"/>
                <a:cs typeface="Times New Roman" pitchFamily="18" charset="0"/>
              </a:rPr>
              <a:t> </a:t>
            </a:r>
            <a:r>
              <a:rPr lang="en-US" sz="3200" dirty="0">
                <a:solidFill>
                  <a:srgbClr val="000000"/>
                </a:solidFill>
                <a:latin typeface="Times New Roman" pitchFamily="18" charset="0"/>
                <a:ea typeface="Times New Roman" pitchFamily="18" charset="0"/>
                <a:cs typeface="Times New Roman" pitchFamily="18" charset="0"/>
              </a:rPr>
              <a:t>(ER) a vast system of interconnected, membranous, infolded and convoluted sacks that are located in the cell's cytoplasm (the ER is continuous with the outer nuclear membrane).</a:t>
            </a:r>
            <a:endParaRPr lang="en-US" sz="2400" dirty="0">
              <a:latin typeface="Arial" pitchFamily="34" charset="0"/>
              <a:cs typeface="Arial" pitchFamily="34" charset="0"/>
            </a:endParaRPr>
          </a:p>
          <a:p>
            <a:pPr lvl="0" algn="just" eaLnBrk="0" fontAlgn="base" hangingPunct="0">
              <a:spcBef>
                <a:spcPct val="0"/>
              </a:spcBef>
              <a:spcAft>
                <a:spcPct val="0"/>
              </a:spcAft>
              <a:buFontTx/>
              <a:buChar char="•"/>
              <a:tabLst>
                <a:tab pos="539750" algn="r"/>
              </a:tabLst>
            </a:pPr>
            <a:r>
              <a:rPr lang="en-US" sz="3200" b="1" dirty="0" err="1">
                <a:latin typeface="Times New Roman" pitchFamily="18" charset="0"/>
                <a:ea typeface="Times New Roman" pitchFamily="18" charset="0"/>
                <a:cs typeface="Times New Roman" pitchFamily="18" charset="0"/>
              </a:rPr>
              <a:t>Ribosomes</a:t>
            </a:r>
            <a:r>
              <a:rPr lang="en-US" sz="3200" b="1" dirty="0">
                <a:latin typeface="Times New Roman" pitchFamily="18" charset="0"/>
                <a:ea typeface="Times New Roman" pitchFamily="18" charset="0"/>
                <a:cs typeface="Times New Roman" pitchFamily="18" charset="0"/>
              </a:rPr>
              <a:t>:</a:t>
            </a:r>
            <a:r>
              <a:rPr lang="en-US" sz="3200" dirty="0">
                <a:solidFill>
                  <a:srgbClr val="000000"/>
                </a:solidFill>
                <a:latin typeface="Times New Roman" pitchFamily="18" charset="0"/>
                <a:ea typeface="Times New Roman" pitchFamily="18" charset="0"/>
                <a:cs typeface="Times New Roman" pitchFamily="18" charset="0"/>
              </a:rPr>
              <a:t> small organelles composed of RNA-rich </a:t>
            </a:r>
            <a:r>
              <a:rPr lang="en-US" sz="3200" dirty="0" err="1">
                <a:solidFill>
                  <a:srgbClr val="000000"/>
                </a:solidFill>
                <a:latin typeface="Times New Roman" pitchFamily="18" charset="0"/>
                <a:ea typeface="Times New Roman" pitchFamily="18" charset="0"/>
                <a:cs typeface="Times New Roman" pitchFamily="18" charset="0"/>
              </a:rPr>
              <a:t>cytoplasmic</a:t>
            </a:r>
            <a:r>
              <a:rPr lang="en-US" sz="3200" dirty="0">
                <a:solidFill>
                  <a:srgbClr val="000000"/>
                </a:solidFill>
                <a:latin typeface="Times New Roman" pitchFamily="18" charset="0"/>
                <a:ea typeface="Times New Roman" pitchFamily="18" charset="0"/>
                <a:cs typeface="Times New Roman" pitchFamily="18" charset="0"/>
              </a:rPr>
              <a:t> granules that are sites of protein synthesis.</a:t>
            </a:r>
            <a:endParaRPr lang="en-US" sz="2400" dirty="0">
              <a:latin typeface="Arial" pitchFamily="34" charset="0"/>
              <a:cs typeface="Arial" pitchFamily="34" charset="0"/>
            </a:endParaRPr>
          </a:p>
          <a:p>
            <a:pPr lvl="0" algn="just" eaLnBrk="0" fontAlgn="base" hangingPunct="0">
              <a:spcBef>
                <a:spcPct val="0"/>
              </a:spcBef>
              <a:spcAft>
                <a:spcPct val="0"/>
              </a:spcAft>
              <a:buFontTx/>
              <a:buChar char="•"/>
              <a:tabLst>
                <a:tab pos="539750" algn="r"/>
              </a:tabLst>
            </a:pPr>
            <a:r>
              <a:rPr lang="en-US" sz="3200" b="1" dirty="0">
                <a:solidFill>
                  <a:srgbClr val="000000"/>
                </a:solidFill>
                <a:latin typeface="Times New Roman" pitchFamily="18" charset="0"/>
                <a:ea typeface="Times New Roman" pitchFamily="18" charset="0"/>
                <a:cs typeface="Times New Roman" pitchFamily="18" charset="0"/>
              </a:rPr>
              <a:t>Golgi body</a:t>
            </a:r>
            <a:r>
              <a:rPr lang="en-US" sz="3200" dirty="0">
                <a:solidFill>
                  <a:srgbClr val="000000"/>
                </a:solidFill>
                <a:latin typeface="Arial"/>
                <a:ea typeface="Times New Roman" pitchFamily="18" charset="0"/>
                <a:cs typeface="Times New Roman" pitchFamily="18" charset="0"/>
              </a:rPr>
              <a:t> </a:t>
            </a:r>
            <a:r>
              <a:rPr lang="en-US" sz="3200" dirty="0">
                <a:solidFill>
                  <a:srgbClr val="000000"/>
                </a:solidFill>
                <a:latin typeface="Times New Roman" pitchFamily="18" charset="0"/>
                <a:ea typeface="Times New Roman" pitchFamily="18" charset="0"/>
                <a:cs typeface="Times New Roman" pitchFamily="18" charset="0"/>
              </a:rPr>
              <a:t>- : a flattened, layered, sac-like organelle that looks like a stack of pancakes and is located near the nucleus. It produces the membranes that surround the </a:t>
            </a:r>
            <a:r>
              <a:rPr lang="en-US" sz="3200" dirty="0" err="1">
                <a:solidFill>
                  <a:srgbClr val="000000"/>
                </a:solidFill>
                <a:latin typeface="Times New Roman" pitchFamily="18" charset="0"/>
                <a:ea typeface="Times New Roman" pitchFamily="18" charset="0"/>
                <a:cs typeface="Times New Roman" pitchFamily="18" charset="0"/>
              </a:rPr>
              <a:t>lysosomes</a:t>
            </a:r>
            <a:r>
              <a:rPr lang="en-US" sz="3200" dirty="0">
                <a:solidFill>
                  <a:srgbClr val="000000"/>
                </a:solidFill>
                <a:latin typeface="Times New Roman" pitchFamily="18" charset="0"/>
                <a:ea typeface="Times New Roman" pitchFamily="18" charset="0"/>
                <a:cs typeface="Times New Roman" pitchFamily="18" charset="0"/>
              </a:rPr>
              <a:t>. The Golgi body packages proteins and carbohydrates into membrane-bound vesicles for  " export " from the cell.</a:t>
            </a:r>
            <a:endParaRPr lang="en-US" sz="2400" dirty="0">
              <a:latin typeface="Arial" pitchFamily="34" charset="0"/>
              <a:cs typeface="Arial" pitchFamily="34" charset="0"/>
            </a:endParaRPr>
          </a:p>
          <a:p>
            <a:pPr lvl="0" eaLnBrk="0" fontAlgn="base" hangingPunct="0">
              <a:spcBef>
                <a:spcPct val="0"/>
              </a:spcBef>
              <a:spcAft>
                <a:spcPct val="0"/>
              </a:spcAft>
              <a:buFontTx/>
              <a:buChar char="•"/>
              <a:tabLst>
                <a:tab pos="539750" algn="r"/>
              </a:tabLst>
            </a:pPr>
            <a:endParaRPr lang="en-US" sz="2000" dirty="0">
              <a:solidFill>
                <a:srgbClr val="000000"/>
              </a:solidFill>
              <a:latin typeface="Times New Roman" pitchFamily="18" charset="0"/>
              <a:cs typeface="Times New Roman" pitchFamily="18" charset="0"/>
            </a:endParaRPr>
          </a:p>
          <a:p>
            <a:pPr lvl="0" eaLnBrk="0" fontAlgn="base" hangingPunct="0">
              <a:spcBef>
                <a:spcPct val="0"/>
              </a:spcBef>
              <a:spcAft>
                <a:spcPct val="0"/>
              </a:spcAft>
              <a:buFontTx/>
              <a:buChar char="•"/>
              <a:tabLst>
                <a:tab pos="539750" algn="r"/>
              </a:tabLst>
            </a:pPr>
            <a:endParaRPr lang="en-US" sz="1600" dirty="0">
              <a:solidFill>
                <a:srgbClr val="000000"/>
              </a:solidFill>
              <a:latin typeface="Times New Roman" pitchFamily="18" charset="0"/>
              <a:cs typeface="Times New Roman" pitchFamily="18" charset="0"/>
            </a:endParaRPr>
          </a:p>
          <a:p>
            <a:pPr lvl="0" eaLnBrk="0" fontAlgn="base" hangingPunct="0">
              <a:spcBef>
                <a:spcPct val="0"/>
              </a:spcBef>
              <a:spcAft>
                <a:spcPct val="0"/>
              </a:spcAft>
              <a:buFontTx/>
              <a:buChar char="•"/>
              <a:tabLst>
                <a:tab pos="539750" algn="r"/>
              </a:tabLst>
            </a:pPr>
            <a:endParaRPr lang="en-US" sz="1600" dirty="0">
              <a:solidFill>
                <a:srgbClr val="000000"/>
              </a:solidFill>
              <a:latin typeface="Times New Roman" pitchFamily="18" charset="0"/>
              <a:cs typeface="Times New Roman" pitchFamily="18" charset="0"/>
            </a:endParaRPr>
          </a:p>
          <a:p>
            <a:pPr lvl="0" eaLnBrk="0" fontAlgn="base" hangingPunct="0">
              <a:spcBef>
                <a:spcPct val="0"/>
              </a:spcBef>
              <a:spcAft>
                <a:spcPct val="0"/>
              </a:spcAft>
              <a:buFontTx/>
              <a:buChar char="•"/>
              <a:tabLst>
                <a:tab pos="539750" algn="r"/>
              </a:tabLst>
            </a:pPr>
            <a:endParaRPr lang="en-US" sz="1600" dirty="0">
              <a:solidFill>
                <a:srgbClr val="000000"/>
              </a:solidFill>
              <a:latin typeface="Times New Roman" pitchFamily="18" charset="0"/>
              <a:cs typeface="Times New Roman" pitchFamily="18" charset="0"/>
            </a:endParaRPr>
          </a:p>
          <a:p>
            <a:pPr lvl="0" eaLnBrk="0" fontAlgn="base" hangingPunct="0">
              <a:spcBef>
                <a:spcPct val="0"/>
              </a:spcBef>
              <a:spcAft>
                <a:spcPct val="0"/>
              </a:spcAft>
              <a:buFontTx/>
              <a:buChar char="•"/>
              <a:tabLst>
                <a:tab pos="539750" algn="r"/>
              </a:tabLst>
            </a:pPr>
            <a:endParaRPr lang="en-US" sz="1400" dirty="0">
              <a:solidFill>
                <a:srgbClr val="000000"/>
              </a:solidFill>
              <a:latin typeface="Times New Roman" pitchFamily="18" charset="0"/>
              <a:cs typeface="Times New Roman" pitchFamily="18" charset="0"/>
            </a:endParaRPr>
          </a:p>
          <a:p>
            <a:pPr lvl="0" eaLnBrk="0" fontAlgn="base" hangingPunct="0">
              <a:spcBef>
                <a:spcPct val="0"/>
              </a:spcBef>
              <a:spcAft>
                <a:spcPct val="0"/>
              </a:spcAft>
              <a:buFontTx/>
              <a:buChar char="•"/>
              <a:tabLst>
                <a:tab pos="539750" algn="r"/>
              </a:tabLst>
            </a:pPr>
            <a:endParaRPr lang="en-US" sz="1400" dirty="0">
              <a:solidFill>
                <a:srgbClr val="000000"/>
              </a:solidFill>
              <a:latin typeface="Times New Roman" pitchFamily="18" charset="0"/>
              <a:cs typeface="Times New Roman" pitchFamily="18" charset="0"/>
            </a:endParaRPr>
          </a:p>
          <a:p>
            <a:pPr lvl="0" eaLnBrk="0" fontAlgn="base" hangingPunct="0">
              <a:spcBef>
                <a:spcPct val="0"/>
              </a:spcBef>
              <a:spcAft>
                <a:spcPct val="0"/>
              </a:spcAft>
              <a:buFontTx/>
              <a:buChar char="•"/>
              <a:tabLst>
                <a:tab pos="539750" algn="r"/>
              </a:tabLst>
            </a:pPr>
            <a:endParaRPr lang="en-US" sz="1400" dirty="0">
              <a:solidFill>
                <a:srgbClr val="000000"/>
              </a:solidFill>
              <a:latin typeface="Times New Roman" pitchFamily="18" charset="0"/>
              <a:cs typeface="Times New Roman" pitchFamily="18" charset="0"/>
            </a:endParaRPr>
          </a:p>
          <a:p>
            <a:pPr lvl="0" eaLnBrk="0" fontAlgn="base" hangingPunct="0">
              <a:spcBef>
                <a:spcPct val="0"/>
              </a:spcBef>
              <a:spcAft>
                <a:spcPct val="0"/>
              </a:spcAft>
              <a:buFontTx/>
              <a:buChar char="•"/>
              <a:tabLst>
                <a:tab pos="539750" algn="r"/>
              </a:tabLst>
            </a:pPr>
            <a:endParaRPr lang="en-US" sz="1400" dirty="0">
              <a:solidFill>
                <a:srgbClr val="000000"/>
              </a:solidFill>
              <a:latin typeface="Times New Roman" pitchFamily="18" charset="0"/>
              <a:cs typeface="Times New Roman" pitchFamily="18" charset="0"/>
            </a:endParaRPr>
          </a:p>
          <a:p>
            <a:pPr lvl="0" eaLnBrk="0" fontAlgn="base" hangingPunct="0">
              <a:spcBef>
                <a:spcPct val="0"/>
              </a:spcBef>
              <a:spcAft>
                <a:spcPct val="0"/>
              </a:spcAft>
              <a:buFontTx/>
              <a:buChar char="•"/>
              <a:tabLst>
                <a:tab pos="539750" algn="r"/>
              </a:tabLst>
            </a:pPr>
            <a:endParaRPr lang="en-US" sz="1400" dirty="0">
              <a:solidFill>
                <a:srgbClr val="000000"/>
              </a:solidFill>
              <a:latin typeface="Times New Roman" pitchFamily="18" charset="0"/>
              <a:cs typeface="Times New Roman" pitchFamily="18" charset="0"/>
            </a:endParaRPr>
          </a:p>
          <a:p>
            <a:pPr lvl="0" eaLnBrk="0" fontAlgn="base" hangingPunct="0">
              <a:spcBef>
                <a:spcPct val="0"/>
              </a:spcBef>
              <a:spcAft>
                <a:spcPct val="0"/>
              </a:spcAft>
              <a:buFontTx/>
              <a:buChar char="•"/>
              <a:tabLst>
                <a:tab pos="539750" algn="r"/>
              </a:tabLst>
            </a:pPr>
            <a:endParaRPr lang="en-US" sz="1400" dirty="0">
              <a:solidFill>
                <a:srgbClr val="000000"/>
              </a:solidFill>
              <a:latin typeface="Times New Roman" pitchFamily="18" charset="0"/>
              <a:cs typeface="Times New Roman" pitchFamily="18" charset="0"/>
            </a:endParaRPr>
          </a:p>
          <a:p>
            <a:pPr lvl="0" eaLnBrk="0" fontAlgn="base" hangingPunct="0">
              <a:spcBef>
                <a:spcPct val="0"/>
              </a:spcBef>
              <a:spcAft>
                <a:spcPct val="0"/>
              </a:spcAft>
              <a:buFontTx/>
              <a:buChar char="•"/>
              <a:tabLst>
                <a:tab pos="539750" algn="r"/>
              </a:tabLst>
            </a:pPr>
            <a:endParaRPr lang="en-US" sz="1400" dirty="0">
              <a:solidFill>
                <a:srgbClr val="000000"/>
              </a:solidFill>
              <a:latin typeface="Times New Roman" pitchFamily="18" charset="0"/>
              <a:cs typeface="Times New Roman" pitchFamily="18" charset="0"/>
            </a:endParaRPr>
          </a:p>
          <a:p>
            <a:pPr lvl="0" eaLnBrk="0" fontAlgn="base" hangingPunct="0">
              <a:spcBef>
                <a:spcPct val="0"/>
              </a:spcBef>
              <a:spcAft>
                <a:spcPct val="0"/>
              </a:spcAft>
              <a:buFontTx/>
              <a:buChar char="•"/>
              <a:tabLst>
                <a:tab pos="539750" algn="r"/>
              </a:tabLst>
            </a:pPr>
            <a:endParaRPr lang="en-US" sz="1400" dirty="0">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214422"/>
            <a:ext cx="12192000" cy="10310515"/>
          </a:xfrm>
          <a:prstGeom prst="rect">
            <a:avLst/>
          </a:prstGeom>
        </p:spPr>
        <p:txBody>
          <a:bodyPr wrap="square">
            <a:spAutoFit/>
          </a:bodyPr>
          <a:lstStyle/>
          <a:p>
            <a:pPr lvl="0" eaLnBrk="0" fontAlgn="base" hangingPunct="0">
              <a:spcBef>
                <a:spcPct val="0"/>
              </a:spcBef>
              <a:spcAft>
                <a:spcPct val="0"/>
              </a:spcAft>
              <a:buFontTx/>
              <a:buChar char="•"/>
              <a:tabLst>
                <a:tab pos="539750" algn="r"/>
              </a:tabLst>
            </a:pPr>
            <a:endParaRPr lang="en-US" b="1" dirty="0">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buFontTx/>
              <a:buChar char="•"/>
              <a:tabLst>
                <a:tab pos="539750" algn="r"/>
              </a:tabLst>
            </a:pPr>
            <a:endParaRPr lang="en-US" b="1" dirty="0">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buFontTx/>
              <a:buChar char="•"/>
              <a:tabLst>
                <a:tab pos="539750" algn="r"/>
              </a:tabLst>
            </a:pPr>
            <a:endParaRPr lang="en-US" b="1" dirty="0">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buFontTx/>
              <a:buChar char="•"/>
              <a:tabLst>
                <a:tab pos="539750" algn="r"/>
              </a:tabLst>
            </a:pPr>
            <a:endParaRPr lang="en-US" b="1" dirty="0">
              <a:latin typeface="Times New Roman" pitchFamily="18" charset="0"/>
              <a:ea typeface="Times New Roman" pitchFamily="18" charset="0"/>
              <a:cs typeface="Times New Roman" pitchFamily="18" charset="0"/>
            </a:endParaRPr>
          </a:p>
          <a:p>
            <a:pPr lvl="0" algn="just" eaLnBrk="0" fontAlgn="base" hangingPunct="0">
              <a:spcBef>
                <a:spcPct val="0"/>
              </a:spcBef>
              <a:spcAft>
                <a:spcPct val="0"/>
              </a:spcAft>
              <a:buFontTx/>
              <a:buChar char="•"/>
              <a:tabLst>
                <a:tab pos="539750" algn="r"/>
              </a:tabLst>
            </a:pPr>
            <a:r>
              <a:rPr lang="en-US" sz="3600" b="1" dirty="0" err="1">
                <a:latin typeface="Times New Roman" pitchFamily="18" charset="0"/>
                <a:ea typeface="Times New Roman" pitchFamily="18" charset="0"/>
                <a:cs typeface="Times New Roman" pitchFamily="18" charset="0"/>
              </a:rPr>
              <a:t>Lysosome</a:t>
            </a:r>
            <a:r>
              <a:rPr lang="en-US" sz="3600">
                <a:latin typeface="Times New Roman" pitchFamily="18" charset="0"/>
                <a:ea typeface="Times New Roman" pitchFamily="18" charset="0"/>
                <a:cs typeface="Times New Roman" pitchFamily="18" charset="0"/>
              </a:rPr>
              <a:t>:</a:t>
            </a:r>
            <a:r>
              <a:rPr lang="en-US" sz="4400">
                <a:solidFill>
                  <a:srgbClr val="000000"/>
                </a:solidFill>
                <a:latin typeface="Arial"/>
                <a:ea typeface="Times New Roman" pitchFamily="18" charset="0"/>
                <a:cs typeface="Times New Roman" pitchFamily="18" charset="0"/>
              </a:rPr>
              <a:t> </a:t>
            </a:r>
            <a:r>
              <a:rPr lang="en-US" sz="3600">
                <a:solidFill>
                  <a:srgbClr val="000000"/>
                </a:solidFill>
                <a:latin typeface="Times New Roman" pitchFamily="18" charset="0"/>
                <a:ea typeface="Times New Roman" pitchFamily="18" charset="0"/>
                <a:cs typeface="Times New Roman" pitchFamily="18" charset="0"/>
              </a:rPr>
              <a:t>(</a:t>
            </a:r>
            <a:r>
              <a:rPr lang="en-US" sz="3600" dirty="0">
                <a:solidFill>
                  <a:srgbClr val="000000"/>
                </a:solidFill>
                <a:latin typeface="Times New Roman" pitchFamily="18" charset="0"/>
                <a:ea typeface="Times New Roman" pitchFamily="18" charset="0"/>
                <a:cs typeface="Times New Roman" pitchFamily="18" charset="0"/>
              </a:rPr>
              <a:t>also called cell vesicles) round organelles surrounded by a membrane and containing digestive enzymes. This is where the digestion of cell nutrients takes place</a:t>
            </a:r>
            <a:r>
              <a:rPr lang="en-US" sz="4400" dirty="0">
                <a:solidFill>
                  <a:srgbClr val="000000"/>
                </a:solidFill>
                <a:latin typeface="Times New Roman" pitchFamily="18" charset="0"/>
                <a:ea typeface="Times New Roman" pitchFamily="18" charset="0"/>
                <a:cs typeface="Times New Roman" pitchFamily="18" charset="0"/>
              </a:rPr>
              <a:t>.</a:t>
            </a:r>
            <a:endParaRPr lang="en-US" sz="2800" dirty="0">
              <a:latin typeface="Arial" pitchFamily="34" charset="0"/>
              <a:cs typeface="Arial" pitchFamily="34" charset="0"/>
            </a:endParaRPr>
          </a:p>
          <a:p>
            <a:pPr lvl="0" algn="just" eaLnBrk="0" fontAlgn="base" hangingPunct="0">
              <a:spcBef>
                <a:spcPct val="0"/>
              </a:spcBef>
              <a:spcAft>
                <a:spcPct val="0"/>
              </a:spcAft>
              <a:buFontTx/>
              <a:buChar char="•"/>
              <a:tabLst>
                <a:tab pos="539750" algn="r"/>
              </a:tabLst>
            </a:pPr>
            <a:r>
              <a:rPr lang="en-US" sz="3600" b="1" dirty="0">
                <a:solidFill>
                  <a:srgbClr val="000000"/>
                </a:solidFill>
                <a:latin typeface="Times New Roman" pitchFamily="18" charset="0"/>
                <a:ea typeface="Times New Roman" pitchFamily="18" charset="0"/>
                <a:cs typeface="Times New Roman" pitchFamily="18" charset="0"/>
              </a:rPr>
              <a:t>Vacuole</a:t>
            </a:r>
            <a:r>
              <a:rPr lang="en-US" sz="3600" dirty="0">
                <a:solidFill>
                  <a:srgbClr val="000000"/>
                </a:solidFill>
                <a:latin typeface="Arial"/>
                <a:ea typeface="Times New Roman" pitchFamily="18" charset="0"/>
                <a:cs typeface="Times New Roman" pitchFamily="18" charset="0"/>
              </a:rPr>
              <a:t> </a:t>
            </a:r>
            <a:r>
              <a:rPr lang="en-US" sz="3600" dirty="0">
                <a:solidFill>
                  <a:srgbClr val="000000"/>
                </a:solidFill>
                <a:latin typeface="Times New Roman" pitchFamily="18" charset="0"/>
                <a:ea typeface="Times New Roman" pitchFamily="18" charset="0"/>
                <a:cs typeface="Times New Roman" pitchFamily="18" charset="0"/>
              </a:rPr>
              <a:t>- fluid-filled, membrane-surrounded cavities inside a cell. The vacuole fills with food being digested and waste material that is on its way out of the cell.</a:t>
            </a:r>
          </a:p>
          <a:p>
            <a:pPr lvl="0" eaLnBrk="0" fontAlgn="base" hangingPunct="0">
              <a:spcBef>
                <a:spcPct val="0"/>
              </a:spcBef>
              <a:spcAft>
                <a:spcPct val="0"/>
              </a:spcAft>
              <a:buFontTx/>
              <a:buChar char="•"/>
              <a:tabLst>
                <a:tab pos="539750" algn="r"/>
              </a:tabLst>
            </a:pPr>
            <a:endParaRPr lang="en-US" sz="3600" dirty="0">
              <a:solidFill>
                <a:srgbClr val="00000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buFontTx/>
              <a:buChar char="•"/>
              <a:tabLst>
                <a:tab pos="539750" algn="r"/>
              </a:tabLst>
            </a:pPr>
            <a:endParaRPr lang="en-US" sz="3600" dirty="0">
              <a:solidFill>
                <a:srgbClr val="00000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buFontTx/>
              <a:buChar char="•"/>
              <a:tabLst>
                <a:tab pos="539750" algn="r"/>
              </a:tabLst>
            </a:pPr>
            <a:endParaRPr lang="en-US" sz="3600" dirty="0">
              <a:solidFill>
                <a:srgbClr val="00000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buFontTx/>
              <a:buChar char="•"/>
              <a:tabLst>
                <a:tab pos="539750" algn="r"/>
              </a:tabLst>
            </a:pPr>
            <a:endParaRPr lang="en-US" sz="3600" dirty="0">
              <a:solidFill>
                <a:srgbClr val="00000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buFontTx/>
              <a:buChar char="•"/>
              <a:tabLst>
                <a:tab pos="539750" algn="r"/>
              </a:tabLst>
            </a:pPr>
            <a:endParaRPr lang="en-US" sz="3600" dirty="0">
              <a:solidFill>
                <a:srgbClr val="00000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buFontTx/>
              <a:buChar char="•"/>
              <a:tabLst>
                <a:tab pos="539750" algn="r"/>
              </a:tabLst>
            </a:pPr>
            <a:endParaRPr lang="en-US" dirty="0">
              <a:solidFill>
                <a:srgbClr val="00000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buFontTx/>
              <a:buChar char="•"/>
              <a:tabLst>
                <a:tab pos="539750" algn="r"/>
              </a:tabLst>
            </a:pPr>
            <a:endParaRPr lang="en-US" dirty="0">
              <a:solidFill>
                <a:srgbClr val="00000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buFontTx/>
              <a:buChar char="•"/>
              <a:tabLst>
                <a:tab pos="539750" algn="r"/>
              </a:tabLst>
            </a:pPr>
            <a:endParaRPr lang="en-US" dirty="0">
              <a:solidFill>
                <a:srgbClr val="00000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buFontTx/>
              <a:buChar char="•"/>
              <a:tabLst>
                <a:tab pos="539750" algn="r"/>
              </a:tabLst>
            </a:pPr>
            <a:endParaRPr lang="en-US" dirty="0">
              <a:solidFill>
                <a:srgbClr val="00000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buFontTx/>
              <a:buChar char="•"/>
              <a:tabLst>
                <a:tab pos="539750" algn="r"/>
              </a:tabLst>
            </a:pPr>
            <a:endParaRPr lang="en-US" dirty="0">
              <a:solidFill>
                <a:srgbClr val="00000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buFontTx/>
              <a:buChar char="•"/>
              <a:tabLst>
                <a:tab pos="539750" algn="r"/>
              </a:tabLst>
            </a:pPr>
            <a:endParaRPr lang="en-US" dirty="0">
              <a:solidFill>
                <a:srgbClr val="00000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buFontTx/>
              <a:buChar char="•"/>
              <a:tabLst>
                <a:tab pos="539750" algn="r"/>
              </a:tabLst>
            </a:pPr>
            <a:endParaRPr lang="en-US" dirty="0">
              <a:solidFill>
                <a:srgbClr val="00000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buFontTx/>
              <a:buChar char="•"/>
              <a:tabLst>
                <a:tab pos="539750" algn="r"/>
              </a:tabLst>
            </a:pPr>
            <a:endParaRPr lang="en-US" dirty="0">
              <a:solidFill>
                <a:srgbClr val="00000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buFontTx/>
              <a:buChar char="•"/>
              <a:tabLst>
                <a:tab pos="539750" algn="r"/>
              </a:tabLst>
            </a:pPr>
            <a:endParaRPr lang="en-US" dirty="0">
              <a:solidFill>
                <a:srgbClr val="00000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buFontTx/>
              <a:buChar char="•"/>
              <a:tabLst>
                <a:tab pos="539750" algn="r"/>
              </a:tabLst>
            </a:pPr>
            <a:endParaRPr lang="en-US" dirty="0">
              <a:solidFill>
                <a:srgbClr val="000000"/>
              </a:solidFill>
              <a:latin typeface="Times New Roman" pitchFamily="18" charset="0"/>
              <a:ea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1" descr="anatomy"/>
          <p:cNvPicPr>
            <a:picLocks noChangeAspect="1" noChangeArrowheads="1"/>
          </p:cNvPicPr>
          <p:nvPr/>
        </p:nvPicPr>
        <p:blipFill>
          <a:blip r:embed="rId2"/>
          <a:srcRect/>
          <a:stretch>
            <a:fillRect/>
          </a:stretch>
        </p:blipFill>
        <p:spPr bwMode="auto">
          <a:xfrm>
            <a:off x="1" y="1142984"/>
            <a:ext cx="12192000" cy="5286412"/>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pic>
        <p:nvPicPr>
          <p:cNvPr id="3" name="Picture 2" descr="http://st-takla.org/Pix/People-General/Body/www-St-Takla-org___Hand-Save-an-Ide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562" y="-34498"/>
            <a:ext cx="12448562" cy="6892498"/>
          </a:xfrm>
          <a:prstGeom prst="rect">
            <a:avLst/>
          </a:prstGeom>
          <a:noFill/>
          <a:extLst>
            <a:ext uri="{909E8E84-426E-40DD-AFC4-6F175D3DCCD1}">
              <a14:hiddenFill xmlns:a14="http://schemas.microsoft.com/office/drawing/2010/main">
                <a:solidFill>
                  <a:srgbClr val="FFFFFF"/>
                </a:solidFill>
              </a14:hiddenFill>
            </a:ext>
          </a:extLst>
        </p:spPr>
      </p:pic>
      <p:sp>
        <p:nvSpPr>
          <p:cNvPr id="4" name="مستطيل 3"/>
          <p:cNvSpPr/>
          <p:nvPr/>
        </p:nvSpPr>
        <p:spPr>
          <a:xfrm>
            <a:off x="572265" y="1138425"/>
            <a:ext cx="10735338" cy="1200329"/>
          </a:xfrm>
          <a:prstGeom prst="rect">
            <a:avLst/>
          </a:prstGeom>
        </p:spPr>
        <p:txBody>
          <a:bodyPr wrap="square">
            <a:spAutoFit/>
          </a:bodyPr>
          <a:lstStyle/>
          <a:p>
            <a:pPr algn="r" rtl="1" latinLnBrk="1"/>
            <a:r>
              <a:rPr lang="ar-IQ" sz="7200" b="1" dirty="0">
                <a:solidFill>
                  <a:srgbClr val="1F497D">
                    <a:lumMod val="60000"/>
                    <a:lumOff val="40000"/>
                  </a:srgbClr>
                </a:solidFill>
                <a:latin typeface="Simplified Arabic" panose="02020603050405020304" pitchFamily="18" charset="-78"/>
                <a:cs typeface="Simplified Arabic" panose="02020603050405020304" pitchFamily="18" charset="-78"/>
              </a:rPr>
              <a:t>       </a:t>
            </a:r>
            <a:endParaRPr lang="ar-IQ" sz="4800" b="1" dirty="0">
              <a:solidFill>
                <a:schemeClr val="bg1"/>
              </a:solidFill>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35442460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834</TotalTime>
  <Words>352</Words>
  <Application>Microsoft Office PowerPoint</Application>
  <PresentationFormat>Widescreen</PresentationFormat>
  <Paragraphs>116</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Simplified Arabic</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Julian</dc:creator>
  <cp:lastModifiedBy>ahmed</cp:lastModifiedBy>
  <cp:revision>154</cp:revision>
  <dcterms:created xsi:type="dcterms:W3CDTF">2013-08-21T19:17:07Z</dcterms:created>
  <dcterms:modified xsi:type="dcterms:W3CDTF">2018-09-29T18:39:54Z</dcterms:modified>
</cp:coreProperties>
</file>