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3" r:id="rId2"/>
    <p:sldId id="269" r:id="rId3"/>
    <p:sldId id="308" r:id="rId4"/>
    <p:sldId id="307" r:id="rId5"/>
    <p:sldId id="315" r:id="rId6"/>
    <p:sldId id="314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FFF"/>
    <a:srgbClr val="D68B1C"/>
    <a:srgbClr val="2D1DFF"/>
    <a:srgbClr val="F7E289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66AAAF9-1BC8-4920-8F10-1F0427D24543}" type="datetimeFigureOut">
              <a:rPr lang="ar-IQ" smtClean="0"/>
              <a:pPr/>
              <a:t>19/01/1440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BD17BB-B0A9-433D-AF07-67BE2E9C24B8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11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06820" y="4650641"/>
            <a:ext cx="5293773" cy="137434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6821" y="833016"/>
            <a:ext cx="5293772" cy="106893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291131"/>
            <a:ext cx="1099476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227" y="1901951"/>
            <a:ext cx="10994760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080" y="527606"/>
            <a:ext cx="9365907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081" y="1443835"/>
            <a:ext cx="9354927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21" y="1291130"/>
            <a:ext cx="11176407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620" y="1901951"/>
            <a:ext cx="5700987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620" y="2512772"/>
            <a:ext cx="5700987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606" y="1901951"/>
            <a:ext cx="5497380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606" y="2512772"/>
            <a:ext cx="5497380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ology-online.org/dictionary/Function" TargetMode="External"/><Relationship Id="rId2" Type="http://schemas.openxmlformats.org/officeDocument/2006/relationships/hyperlink" Target="https://www.biology-online.org/dictionary/Tissues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8084" y="1000108"/>
            <a:ext cx="11715832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Lec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-3-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Tissue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Tissue 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a group of similar cells specialized  in common direction and set a part for performance of a common function 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Organ:-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252525"/>
                </a:solidFill>
                <a:latin typeface="Helvetica"/>
                <a:cs typeface="Arial" pitchFamily="34" charset="0"/>
              </a:rPr>
              <a:t>is a group of</a:t>
            </a:r>
            <a:r>
              <a:rPr lang="en-US" sz="2800" dirty="0">
                <a:solidFill>
                  <a:srgbClr val="252525"/>
                </a:solidFill>
                <a:latin typeface="Arial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0B0080"/>
                </a:solidFill>
                <a:latin typeface="Helvetica"/>
                <a:cs typeface="Arial" pitchFamily="34" charset="0"/>
                <a:hlinkClick r:id="rId2" tooltip="Tissues"/>
              </a:rPr>
              <a:t>tissues</a:t>
            </a:r>
            <a:r>
              <a:rPr lang="en-US" sz="2800" dirty="0">
                <a:solidFill>
                  <a:srgbClr val="252525"/>
                </a:solidFill>
                <a:latin typeface="Arial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252525"/>
                </a:solidFill>
                <a:latin typeface="Helvetica"/>
                <a:cs typeface="Arial" pitchFamily="34" charset="0"/>
              </a:rPr>
              <a:t>that perform a specific</a:t>
            </a:r>
            <a:r>
              <a:rPr lang="en-US" sz="2800" dirty="0">
                <a:solidFill>
                  <a:srgbClr val="252525"/>
                </a:solidFill>
                <a:latin typeface="Arial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0B0080"/>
                </a:solidFill>
                <a:latin typeface="Helvetica"/>
                <a:cs typeface="Arial" pitchFamily="34" charset="0"/>
                <a:hlinkClick r:id="rId3" tooltip="Function"/>
              </a:rPr>
              <a:t>function</a:t>
            </a:r>
            <a:r>
              <a:rPr lang="en-US" sz="2800" dirty="0">
                <a:solidFill>
                  <a:srgbClr val="252525"/>
                </a:solidFill>
                <a:latin typeface="Arial"/>
                <a:cs typeface="Arial" pitchFamily="34" charset="0"/>
              </a:rPr>
              <a:t> </a:t>
            </a:r>
            <a:r>
              <a:rPr lang="en-US" sz="2800" dirty="0">
                <a:solidFill>
                  <a:srgbClr val="252525"/>
                </a:solidFill>
                <a:latin typeface="Helvetica"/>
                <a:cs typeface="Arial" pitchFamily="34" charset="0"/>
              </a:rPr>
              <a:t>or group of functions and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part of system.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System:-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a group of organs to undergo a part of principles of life function.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Classification of Tissue Types :-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Tissues:-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are classified into four primary tissues according to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structure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function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38085" y="1714488"/>
          <a:ext cx="11953916" cy="5143512"/>
        </p:xfrm>
        <a:graphic>
          <a:graphicData uri="http://schemas.openxmlformats.org/drawingml/2006/table">
            <a:tbl>
              <a:tblPr/>
              <a:tblGrid>
                <a:gridCol w="320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1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2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557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16329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Epithelial</a:t>
                      </a:r>
                      <a:br>
                        <a:rPr lang="en-US" sz="28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28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Tissue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Connective Tissue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Muscular</a:t>
                      </a:r>
                      <a:b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Tissue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Nervous</a:t>
                      </a:r>
                      <a:b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3200" kern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Tissue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718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Covers body surfaces and lines body cavities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Binds and Supports body parts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Enables movement of structures within the body and movement of the entire person/animal</a:t>
                      </a:r>
                      <a:endParaRPr lang="en-US" sz="2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nables responses to stimuli and coordinates bodily functions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66844" y="1142984"/>
            <a:ext cx="10287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are Four ( 4 ) Basic Types of Animal Tissue :</a:t>
            </a:r>
          </a:p>
        </p:txBody>
      </p:sp>
    </p:spTree>
    <p:extLst>
      <p:ext uri="{BB962C8B-B14F-4D97-AF65-F5344CB8AC3E}">
        <p14:creationId xmlns:p14="http://schemas.microsoft.com/office/powerpoint/2010/main" val="1166654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42984"/>
            <a:ext cx="12192000" cy="918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Epithelial tissue</a:t>
            </a: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Epithelial </a:t>
            </a:r>
            <a:r>
              <a:rPr kumimoji="0" lang="en-US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tissueIts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</a:t>
            </a:r>
            <a:r>
              <a:rPr kumimoji="0" lang="en-US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a cellular layer which lines the body surface, skin , mucous membranes and glands. Cells may be arranged in a single or multiple layers, the cells rest on abasement membrane which is made of non-cellular amorphous substances mainly </a:t>
            </a:r>
            <a:r>
              <a:rPr kumimoji="0" lang="en-US" sz="40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mucopolysaccharides</a:t>
            </a:r>
            <a:r>
              <a:rPr kumimoji="0" lang="en-US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Users\Sohil\Desktop\Epithelial mm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50" y="1785926"/>
            <a:ext cx="11001451" cy="45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 rot="10800000" flipV="1">
            <a:off x="0" y="-165304"/>
            <a:ext cx="12192000" cy="1012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General functions of epithelial tissue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Selective diffusion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Protection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Transport  :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mucous &amp; particulate material is transported along the epithelial surface.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4-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Secretion :</a:t>
            </a: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glandular epithelium.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5- </a:t>
            </a:r>
            <a:r>
              <a:rPr lang="en-US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Excretion :</a:t>
            </a:r>
            <a:r>
              <a:rPr lang="en-US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urine, sweat &amp; co</a:t>
            </a:r>
            <a:r>
              <a:rPr lang="en-US" sz="3200" baseline="-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are diffused across the epithelial surfaces, they     filter from blood the waste product of metabolism.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00042"/>
            <a:ext cx="12192000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</a:t>
            </a: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Absorption :</a:t>
            </a: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in intestinal epithelium.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7- </a:t>
            </a: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Sensory reception :</a:t>
            </a: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some epithelium cells are specialized for impulse   transmission ,</a:t>
            </a:r>
            <a:r>
              <a:rPr lang="en-US" sz="40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e.g</a:t>
            </a: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taste bud.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Lubrication :</a:t>
            </a: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mucous secreted by epithelial cells act as lubricant.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Transitional epithelium has two important functions: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40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Itś</a:t>
            </a: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capable of distension </a:t>
            </a:r>
            <a:r>
              <a:rPr lang="en-US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Provide a waterproof surface impermeable to urine </a:t>
            </a:r>
            <a:r>
              <a:rPr lang="en-US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571612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" name="Picture 2" descr="http://st-takla.org/Pix/People-General/Body/www-St-Takla-org___Hand-Save-an-Id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562" y="-34498"/>
            <a:ext cx="12448562" cy="689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72265" y="1138425"/>
            <a:ext cx="10735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latinLnBrk="1"/>
            <a:r>
              <a:rPr lang="ar-IQ" sz="7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</a:rPr>
              <a:t>       </a:t>
            </a:r>
            <a:endParaRPr lang="ar-IQ" sz="4800" b="1" dirty="0">
              <a:solidFill>
                <a:schemeClr val="bg1"/>
              </a:solidFill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4246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264</Words>
  <Application>Microsoft Office PowerPoint</Application>
  <PresentationFormat>Widescreen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Helvetica</vt:lpstr>
      <vt:lpstr>Simplified Arabic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ahmed</cp:lastModifiedBy>
  <cp:revision>154</cp:revision>
  <dcterms:created xsi:type="dcterms:W3CDTF">2013-08-21T19:17:07Z</dcterms:created>
  <dcterms:modified xsi:type="dcterms:W3CDTF">2018-09-29T18:41:03Z</dcterms:modified>
</cp:coreProperties>
</file>