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13" r:id="rId2"/>
    <p:sldId id="317" r:id="rId3"/>
    <p:sldId id="310" r:id="rId4"/>
    <p:sldId id="305" r:id="rId5"/>
    <p:sldId id="320" r:id="rId6"/>
    <p:sldId id="321" r:id="rId7"/>
    <p:sldId id="327" r:id="rId8"/>
    <p:sldId id="325" r:id="rId9"/>
    <p:sldId id="324" r:id="rId10"/>
    <p:sldId id="328" r:id="rId11"/>
    <p:sldId id="329" r:id="rId12"/>
    <p:sldId id="334" r:id="rId13"/>
    <p:sldId id="333" r:id="rId14"/>
    <p:sldId id="332" r:id="rId15"/>
    <p:sldId id="336"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7FFF"/>
    <a:srgbClr val="D68B1C"/>
    <a:srgbClr val="2D1DFF"/>
    <a:srgbClr val="F7E289"/>
    <a:srgbClr val="FF9E1D"/>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0" d="100"/>
          <a:sy n="80" d="100"/>
        </p:scale>
        <p:origin x="354"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66AAAF9-1BC8-4920-8F10-1F0427D24543}" type="datetimeFigureOut">
              <a:rPr lang="ar-IQ" smtClean="0"/>
              <a:pPr/>
              <a:t>19/01/1440</a:t>
            </a:fld>
            <a:endParaRPr lang="ar-IQ"/>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5BD17BB-B0A9-433D-AF07-67BE2E9C24B8}" type="slidenum">
              <a:rPr lang="ar-IQ" smtClean="0"/>
              <a:pPr/>
              <a:t>‹#›</a:t>
            </a:fld>
            <a:endParaRPr lang="ar-IQ"/>
          </a:p>
        </p:txBody>
      </p:sp>
    </p:spTree>
    <p:extLst>
      <p:ext uri="{BB962C8B-B14F-4D97-AF65-F5344CB8AC3E}">
        <p14:creationId xmlns:p14="http://schemas.microsoft.com/office/powerpoint/2010/main" val="24711163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706820" y="4650641"/>
            <a:ext cx="5293773" cy="1374345"/>
          </a:xfrm>
          <a:noFill/>
          <a:effectLst>
            <a:outerShdw blurRad="88900" dist="38100" dir="5400000" algn="ctr" rotWithShape="0">
              <a:schemeClr val="tx1">
                <a:alpha val="83000"/>
              </a:schemeClr>
            </a:outerShdw>
          </a:effectLst>
        </p:spPr>
        <p:txBody>
          <a:bodyPr>
            <a:normAutofit/>
          </a:bodyPr>
          <a:lstStyle>
            <a:lvl1pPr algn="l">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706821" y="833016"/>
            <a:ext cx="5293772" cy="1068935"/>
          </a:xfrm>
        </p:spPr>
        <p:txBody>
          <a:bodyPr>
            <a:normAutofit/>
          </a:bodyPr>
          <a:lstStyle>
            <a:lvl1pPr marL="0" indent="0" algn="l">
              <a:buNone/>
              <a:defRPr sz="2600">
                <a:solidFill>
                  <a:schemeClr val="accent5">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p>
          <a:p>
            <a:r>
              <a:rPr lang="en-US" dirty="0"/>
              <a:t>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2227" y="1291131"/>
            <a:ext cx="10994760" cy="45811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802227" y="1901951"/>
            <a:ext cx="10994760" cy="4428445"/>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0" y="527606"/>
            <a:ext cx="9365907" cy="68488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2431081" y="1443835"/>
            <a:ext cx="9354927" cy="4275740"/>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1" y="1291130"/>
            <a:ext cx="11176407" cy="532180"/>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Text Placeholder 2"/>
          <p:cNvSpPr>
            <a:spLocks noGrp="1"/>
          </p:cNvSpPr>
          <p:nvPr>
            <p:ph type="body" idx="1"/>
          </p:nvPr>
        </p:nvSpPr>
        <p:spPr>
          <a:xfrm>
            <a:off x="598620" y="1901951"/>
            <a:ext cx="5700987" cy="620719"/>
          </a:xfrm>
        </p:spPr>
        <p:txBody>
          <a:bodyPr anchor="b"/>
          <a:lstStyle>
            <a:lvl1pPr marL="0" indent="0">
              <a:buNone/>
              <a:defRPr sz="2400" b="1" baseline="0">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8620" y="2512772"/>
            <a:ext cx="5700987"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99606" y="1901951"/>
            <a:ext cx="5497380" cy="620719"/>
          </a:xfrm>
        </p:spPr>
        <p:txBody>
          <a:bodyPr anchor="b"/>
          <a:lstStyle>
            <a:lvl1pPr marL="0" indent="0">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9606" y="2512772"/>
            <a:ext cx="5497380"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9/29/2018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9/29/2018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9/29/2018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9/29/2018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1538881"/>
            <a:ext cx="12192000" cy="97565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Lec</a:t>
            </a:r>
            <a:r>
              <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-4-</a:t>
            </a:r>
            <a:r>
              <a:rPr kumimoji="0" lang="en-US" sz="4400" b="1"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a:t>
            </a: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4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Classification</a:t>
            </a: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of Epithelial tissue :</a:t>
            </a: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Classification of epithelium is based on the shape of the cells and the arrangement of the cells within the tissue, the arrangement of the cells is stated first, then the shape, and is followed by </a:t>
            </a:r>
            <a:r>
              <a:rPr kumimoji="0" lang="en-US" sz="3600" b="0" i="0" u="none" strike="noStrike" cap="none" normalizeH="0" baseline="0" dirty="0">
                <a:ln>
                  <a:noFill/>
                </a:ln>
                <a:solidFill>
                  <a:schemeClr val="tx1"/>
                </a:solidFill>
                <a:effectLst/>
                <a:latin typeface="Arial"/>
                <a:ea typeface="Times New Roman" pitchFamily="18" charset="0"/>
                <a:cs typeface="Times New Roman" pitchFamily="18" charset="0"/>
              </a:rPr>
              <a:t>“</a:t>
            </a:r>
            <a:r>
              <a:rPr kumimoji="0" lang="en-US" sz="3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epithelium </a:t>
            </a:r>
            <a:r>
              <a:rPr kumimoji="0" lang="en-US" sz="3600" b="0" i="0" u="none" strike="noStrike" cap="none" normalizeH="0" baseline="0" dirty="0">
                <a:ln>
                  <a:noFill/>
                </a:ln>
                <a:solidFill>
                  <a:schemeClr val="tx1"/>
                </a:solidFill>
                <a:effectLst/>
                <a:latin typeface="Arial"/>
                <a:ea typeface="Times New Roman" pitchFamily="18" charset="0"/>
                <a:cs typeface="Times New Roman" pitchFamily="18" charset="0"/>
              </a:rPr>
              <a:t>”</a:t>
            </a:r>
            <a:r>
              <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to complete the naming (Ex. Simple </a:t>
            </a:r>
            <a:r>
              <a:rPr kumimoji="0" lang="en-US" sz="36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Squamous</a:t>
            </a:r>
            <a:r>
              <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Epithelium).</a:t>
            </a:r>
          </a:p>
          <a:p>
            <a:pPr marL="0" marR="0" lvl="0" indent="0" algn="justLow" defTabSz="914400" rtl="0" eaLnBrk="0" fontAlgn="base" latinLnBrk="0" hangingPunct="0">
              <a:lnSpc>
                <a:spcPct val="100000"/>
              </a:lnSpc>
              <a:spcBef>
                <a:spcPct val="0"/>
              </a:spcBef>
              <a:spcAft>
                <a:spcPct val="0"/>
              </a:spcAft>
              <a:buClrTx/>
              <a:buSzTx/>
              <a:buFontTx/>
              <a:buNone/>
              <a:tabLst/>
            </a:pPr>
            <a:endParaRPr lang="en-US" sz="40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3" name="Rectangle 2"/>
          <p:cNvSpPr/>
          <p:nvPr/>
        </p:nvSpPr>
        <p:spPr>
          <a:xfrm>
            <a:off x="2595538" y="2285992"/>
            <a:ext cx="8572560" cy="646331"/>
          </a:xfrm>
          <a:prstGeom prst="rect">
            <a:avLst/>
          </a:prstGeom>
        </p:spPr>
        <p:txBody>
          <a:bodyPr wrap="square">
            <a:spAutoFit/>
          </a:bodyPr>
          <a:lstStyle/>
          <a:p>
            <a:pPr lvl="0" algn="justLow" fontAlgn="base">
              <a:spcBef>
                <a:spcPct val="0"/>
              </a:spcBef>
              <a:spcAft>
                <a:spcPct val="0"/>
              </a:spcAft>
            </a:pPr>
            <a:r>
              <a:rPr lang="en-US" sz="3600" b="1" dirty="0">
                <a:latin typeface="Times New Roman" pitchFamily="18" charset="0"/>
                <a:ea typeface="Times New Roman" pitchFamily="18" charset="0"/>
                <a:cs typeface="Times New Roman" pitchFamily="18" charset="0"/>
              </a:rPr>
              <a:t>Classification</a:t>
            </a:r>
            <a:r>
              <a:rPr lang="en-US" sz="3600" b="1" dirty="0">
                <a:solidFill>
                  <a:srgbClr val="000000"/>
                </a:solidFill>
                <a:latin typeface="Times New Roman" pitchFamily="18" charset="0"/>
                <a:ea typeface="Times New Roman" pitchFamily="18" charset="0"/>
                <a:cs typeface="Times New Roman" pitchFamily="18" charset="0"/>
              </a:rPr>
              <a:t> of Epithelial tissue</a:t>
            </a:r>
            <a:endParaRPr lang="en-US" sz="24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0" y="1949916"/>
            <a:ext cx="12192000"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a:t>
            </a:r>
            <a:r>
              <a:rPr kumimoji="0" lang="en-US" sz="32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Pseudostratified</a:t>
            </a:r>
            <a:r>
              <a:rPr kumimoji="0" lang="en-US" sz="32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epithelial tissue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 single layer of cells that appears to be multiple layers due to variance in height and location of the nuclei in the cells. A single layer of cells set on a basement membrane but the height of the cells varies; all cells </a:t>
            </a:r>
            <a:r>
              <a:rPr kumimoji="0" lang="en-US" sz="28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donť</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reach the surface, the nuclei too are present at different levels.</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Function</a:t>
            </a:r>
            <a:r>
              <a:rPr kumimoji="0" lang="en-US" sz="28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Secretion, particularly of mucus; propulsion of mucus by </a:t>
            </a:r>
            <a:r>
              <a:rPr kumimoji="0" lang="en-US" sz="28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ciliary</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action.</a:t>
            </a:r>
            <a:b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br>
              <a:rPr kumimoji="0" lang="en-US" sz="1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r>
              <a:rPr kumimoji="0" lang="en-US" sz="28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Location</a:t>
            </a:r>
            <a:r>
              <a:rPr kumimoji="0" lang="en-US" sz="28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Non-ciliated type in male's sperm-carrying ducts and ducts of large glands;</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Ciliated variety lines the trachea, most of the upper respiratory tract.</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22533" name="Rectangle 5"/>
          <p:cNvSpPr>
            <a:spLocks noChangeArrowheads="1"/>
          </p:cNvSpPr>
          <p:nvPr/>
        </p:nvSpPr>
        <p:spPr bwMode="auto">
          <a:xfrm>
            <a:off x="0" y="2392363"/>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9" descr="pseudos2l"/>
          <p:cNvPicPr>
            <a:picLocks noChangeAspect="1" noChangeArrowheads="1"/>
          </p:cNvPicPr>
          <p:nvPr/>
        </p:nvPicPr>
        <p:blipFill>
          <a:blip r:embed="rId2"/>
          <a:srcRect/>
          <a:stretch>
            <a:fillRect/>
          </a:stretch>
        </p:blipFill>
        <p:spPr bwMode="auto">
          <a:xfrm>
            <a:off x="238084" y="1571612"/>
            <a:ext cx="11644394" cy="478634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ChangeArrowheads="1"/>
          </p:cNvSpPr>
          <p:nvPr/>
        </p:nvSpPr>
        <p:spPr bwMode="auto">
          <a:xfrm>
            <a:off x="0" y="1357298"/>
            <a:ext cx="12192000" cy="94025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4-Transitional</a:t>
            </a:r>
            <a:r>
              <a:rPr kumimoji="0" lang="en-US" sz="32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epithelial tissue </a:t>
            </a:r>
            <a:r>
              <a:rPr kumimoji="0" lang="en-US" sz="32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Cells are rounded. </a:t>
            </a:r>
            <a:r>
              <a:rPr kumimoji="0" lang="en-US" sz="28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Itś</a:t>
            </a:r>
            <a:r>
              <a:rPr kumimoji="0" lang="en-US" sz="28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appearance varies with the state of distension or contraction of the wall , </a:t>
            </a:r>
            <a:r>
              <a:rPr kumimoji="0" lang="en-US" sz="2800" b="0"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itś</a:t>
            </a:r>
            <a:r>
              <a:rPr kumimoji="0" lang="en-US" sz="28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characteristic of urinary bladder and part of urethra.</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a:t>
            </a:r>
            <a:r>
              <a:rPr kumimoji="0" lang="en-US" sz="28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In the </a:t>
            </a:r>
            <a:r>
              <a:rPr kumimoji="0" lang="en-US" sz="2800" b="1"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relaxd</a:t>
            </a:r>
            <a:r>
              <a:rPr kumimoji="0" lang="en-US" sz="28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condition</a:t>
            </a:r>
            <a:r>
              <a:rPr kumimoji="0" lang="en-US" sz="28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it has 5 to 6 layers , the basal cells are polyhedral, the middle ones are pear shaped with their conical ends touching the basement membrane cells, the superficial cells are dome shaped (umbrella) with the basal surface touching the rounded end of pear shaped cells of second layer.</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2- In distended condition</a:t>
            </a:r>
            <a:r>
              <a:rPr kumimoji="0" lang="en-US" sz="28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the cells of superficial   layer get more flattened &amp; those of middle layers get sandwiched between deeper cells.</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Function</a:t>
            </a:r>
            <a:r>
              <a:rPr kumimoji="0" lang="en-US" sz="28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stretches readily and permits distension of urinary organ by contained urine.</a:t>
            </a:r>
            <a:b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r>
              <a:rPr kumimoji="0" lang="en-US" sz="28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Location</a:t>
            </a:r>
            <a:r>
              <a:rPr kumimoji="0" lang="en-US" sz="28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lines the </a:t>
            </a:r>
            <a:r>
              <a:rPr kumimoji="0" lang="en-US" sz="28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ureters</a:t>
            </a:r>
            <a:r>
              <a:rPr kumimoji="0" lang="en-US" sz="28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urinary bladder, and part of the urethra.</a:t>
            </a:r>
          </a:p>
          <a:p>
            <a:pPr marL="0" marR="0" lvl="0" indent="0" algn="l" defTabSz="914400" rtl="0" eaLnBrk="0" fontAlgn="base" latinLnBrk="0" hangingPunct="0">
              <a:lnSpc>
                <a:spcPct val="100000"/>
              </a:lnSpc>
              <a:spcBef>
                <a:spcPct val="0"/>
              </a:spcBef>
              <a:spcAft>
                <a:spcPct val="0"/>
              </a:spcAft>
              <a:buClrTx/>
              <a:buSzTx/>
              <a:buFontTx/>
              <a:buNone/>
              <a:tabLst/>
            </a:pPr>
            <a:endParaRPr lang="en-US" sz="2800" dirty="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4581" name="Rectangle 5"/>
          <p:cNvSpPr>
            <a:spLocks noChangeArrowheads="1"/>
          </p:cNvSpPr>
          <p:nvPr/>
        </p:nvSpPr>
        <p:spPr bwMode="auto">
          <a:xfrm>
            <a:off x="0" y="24384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2" name="Rectangle 6"/>
          <p:cNvSpPr>
            <a:spLocks noChangeArrowheads="1"/>
          </p:cNvSpPr>
          <p:nvPr/>
        </p:nvSpPr>
        <p:spPr bwMode="auto">
          <a:xfrm>
            <a:off x="0" y="44037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tOTVN4rg1lgFcsFFgSn8mg_m"/>
          <p:cNvPicPr>
            <a:picLocks noChangeAspect="1" noChangeArrowheads="1"/>
          </p:cNvPicPr>
          <p:nvPr/>
        </p:nvPicPr>
        <p:blipFill>
          <a:blip r:embed="rId2"/>
          <a:srcRect/>
          <a:stretch>
            <a:fillRect/>
          </a:stretch>
        </p:blipFill>
        <p:spPr bwMode="auto">
          <a:xfrm>
            <a:off x="0" y="2285992"/>
            <a:ext cx="6310314" cy="3857652"/>
          </a:xfrm>
          <a:prstGeom prst="rect">
            <a:avLst/>
          </a:prstGeom>
          <a:noFill/>
        </p:spPr>
      </p:pic>
      <p:pic>
        <p:nvPicPr>
          <p:cNvPr id="3" name="Picture 18" descr="transitil"/>
          <p:cNvPicPr>
            <a:picLocks noChangeAspect="1" noChangeArrowheads="1"/>
          </p:cNvPicPr>
          <p:nvPr/>
        </p:nvPicPr>
        <p:blipFill>
          <a:blip r:embed="rId3"/>
          <a:srcRect/>
          <a:stretch>
            <a:fillRect/>
          </a:stretch>
        </p:blipFill>
        <p:spPr bwMode="auto">
          <a:xfrm>
            <a:off x="6524628" y="1285860"/>
            <a:ext cx="5143536" cy="507209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0" y="1285860"/>
            <a:ext cx="12192000" cy="82330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Lec-5-</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B-Shape of cell</a:t>
            </a:r>
            <a:r>
              <a:rPr kumimoji="0" lang="en-US" sz="4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1-Simple </a:t>
            </a:r>
            <a:r>
              <a:rPr kumimoji="0" lang="en-US" sz="3200" b="1"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squamous</a:t>
            </a:r>
            <a:r>
              <a:rPr kumimoji="0" lang="en-US" sz="32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epithelial tissue</a:t>
            </a:r>
            <a:r>
              <a:rPr kumimoji="0" lang="en-US" sz="32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en-US" sz="32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flat, thin, scale-like cells.</a:t>
            </a:r>
            <a:r>
              <a:rPr kumimoji="0" lang="en-US" sz="32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32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flat, thin, scale-like-cells.</a:t>
            </a:r>
          </a:p>
          <a:p>
            <a:pPr marL="0" marR="0" lvl="0" indent="0" algn="l" defTabSz="914400" rtl="0" eaLnBrk="0" fontAlgn="base" latinLnBrk="0" hangingPunct="0">
              <a:lnSpc>
                <a:spcPct val="100000"/>
              </a:lnSpc>
              <a:spcBef>
                <a:spcPct val="0"/>
              </a:spcBef>
              <a:spcAft>
                <a:spcPct val="0"/>
              </a:spcAft>
              <a:buClrTx/>
              <a:buSzTx/>
              <a:buFontTx/>
              <a:buNone/>
              <a:tabLst/>
            </a:pPr>
            <a:endParaRPr lang="en-US" sz="36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36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solidFill>
                <a:srgbClr val="000000"/>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sz="15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br>
              <a:rPr kumimoji="0" lang="en-US" sz="15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533" name="Rectangle 5"/>
          <p:cNvSpPr>
            <a:spLocks noChangeArrowheads="1"/>
          </p:cNvSpPr>
          <p:nvPr/>
        </p:nvSpPr>
        <p:spPr bwMode="auto">
          <a:xfrm>
            <a:off x="0" y="2552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2534" name="Rectangle 6"/>
          <p:cNvSpPr>
            <a:spLocks noChangeArrowheads="1"/>
          </p:cNvSpPr>
          <p:nvPr/>
        </p:nvSpPr>
        <p:spPr bwMode="auto">
          <a:xfrm>
            <a:off x="0" y="47085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a:ln>
                <a:noFill/>
              </a:ln>
              <a:solidFill>
                <a:schemeClr val="tx1"/>
              </a:solidFill>
              <a:effectLst/>
              <a:latin typeface="Arial" pitchFamily="34" charset="0"/>
              <a:cs typeface="Arial" pitchFamily="34" charset="0"/>
            </a:endParaRPr>
          </a:p>
        </p:txBody>
      </p:sp>
      <p:pic>
        <p:nvPicPr>
          <p:cNvPr id="8" name="Picture 12" descr="handdrawn2"/>
          <p:cNvPicPr>
            <a:picLocks noChangeAspect="1" noChangeArrowheads="1"/>
          </p:cNvPicPr>
          <p:nvPr/>
        </p:nvPicPr>
        <p:blipFill>
          <a:blip r:embed="rId2"/>
          <a:srcRect/>
          <a:stretch>
            <a:fillRect/>
          </a:stretch>
        </p:blipFill>
        <p:spPr bwMode="auto">
          <a:xfrm>
            <a:off x="3309918" y="3357562"/>
            <a:ext cx="7000924" cy="307183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5"/>
          <p:cNvPicPr>
            <a:picLocks noChangeAspect="1" noChangeArrowheads="1"/>
          </p:cNvPicPr>
          <p:nvPr/>
        </p:nvPicPr>
        <p:blipFill>
          <a:blip r:embed="rId2"/>
          <a:srcRect/>
          <a:stretch>
            <a:fillRect/>
          </a:stretch>
        </p:blipFill>
        <p:spPr bwMode="auto">
          <a:xfrm>
            <a:off x="7239008" y="4643446"/>
            <a:ext cx="5929354" cy="1806575"/>
          </a:xfrm>
          <a:prstGeom prst="rect">
            <a:avLst/>
          </a:prstGeom>
          <a:noFill/>
          <a:ln>
            <a:solidFill>
              <a:schemeClr val="accent1"/>
            </a:solidFill>
          </a:ln>
        </p:spPr>
      </p:pic>
      <p:sp>
        <p:nvSpPr>
          <p:cNvPr id="3076" name="Rectangle 4"/>
          <p:cNvSpPr>
            <a:spLocks noChangeArrowheads="1"/>
          </p:cNvSpPr>
          <p:nvPr/>
        </p:nvSpPr>
        <p:spPr bwMode="auto">
          <a:xfrm>
            <a:off x="0" y="2143116"/>
            <a:ext cx="121920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2- Simple </a:t>
            </a:r>
            <a:r>
              <a:rPr kumimoji="0" lang="en-US" sz="3600" b="1" i="0" u="none" strike="noStrike" cap="none" normalizeH="0" baseline="0" dirty="0" err="1">
                <a:ln>
                  <a:noFill/>
                </a:ln>
                <a:solidFill>
                  <a:srgbClr val="000000"/>
                </a:solidFill>
                <a:effectLst/>
                <a:latin typeface="Times New Roman" pitchFamily="18" charset="0"/>
                <a:ea typeface="Calibri" pitchFamily="34" charset="0"/>
                <a:cs typeface="Times New Roman" pitchFamily="18" charset="0"/>
              </a:rPr>
              <a:t>cuboidal</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epithelial tissue</a:t>
            </a:r>
            <a:r>
              <a:rPr kumimoji="0" lang="en-US" sz="36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a:t>
            </a:r>
            <a:r>
              <a:rPr kumimoji="0" lang="en-US" sz="36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cells that have a basic cube shape. Typically the cell's height and width are about equal.</a:t>
            </a: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Function</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secretion and absorption.</a:t>
            </a:r>
            <a:b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br>
            <a:r>
              <a:rPr kumimoji="0" lang="en-US" sz="3600" b="1" i="0" u="sng"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Location</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Kidney tubules; ducts and </a:t>
            </a:r>
            <a:r>
              <a:rPr kumimoji="0" lang="en-US" sz="36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secretory</a:t>
            </a:r>
            <a:r>
              <a:rPr kumimoji="0" lang="en-US" sz="3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portions of small glands, ovary surface.</a:t>
            </a:r>
          </a:p>
          <a:p>
            <a:pPr marL="0" marR="0" lvl="0" indent="0" algn="l" defTabSz="914400" rtl="0" eaLnBrk="0" fontAlgn="base" latinLnBrk="0" hangingPunct="0">
              <a:lnSpc>
                <a:spcPct val="100000"/>
              </a:lnSpc>
              <a:spcBef>
                <a:spcPct val="0"/>
              </a:spcBef>
              <a:spcAft>
                <a:spcPct val="0"/>
              </a:spcAft>
              <a:buClrTx/>
              <a:buSzTx/>
              <a:buFontTx/>
              <a:buNone/>
              <a:tabLst/>
            </a:pPr>
            <a:endParaRPr lang="en-US" sz="3600" dirty="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0" y="22637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br>
              <a:rPr kumimoji="0" lang="en-US" sz="100" b="0" i="0" u="none" strike="noStrike" cap="none" normalizeH="0" baseline="0">
                <a:ln>
                  <a:noFill/>
                </a:ln>
                <a:solidFill>
                  <a:schemeClr val="tx1"/>
                </a:solidFill>
                <a:effectLst/>
                <a:latin typeface="Calibri" pitchFamily="34" charset="0"/>
                <a:ea typeface="Times New Roman" pitchFamily="18" charset="0"/>
                <a:cs typeface="Arial" pitchFamily="34" charset="0"/>
              </a:rPr>
            </a:br>
            <a:endParaRPr kumimoji="0" lang="en-US"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3" name="Picture 2" descr="http://st-takla.org/Pix/People-General/Body/www-St-Takla-org___Hand-Save-an-Ide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562" y="-34498"/>
            <a:ext cx="12448562" cy="6892498"/>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72265" y="1138425"/>
            <a:ext cx="10735338" cy="1200329"/>
          </a:xfrm>
          <a:prstGeom prst="rect">
            <a:avLst/>
          </a:prstGeom>
        </p:spPr>
        <p:txBody>
          <a:bodyPr wrap="square">
            <a:spAutoFit/>
          </a:bodyPr>
          <a:lstStyle/>
          <a:p>
            <a:pPr algn="r" rtl="1" latinLnBrk="1"/>
            <a:r>
              <a:rPr lang="ar-IQ" sz="7200" b="1" dirty="0">
                <a:solidFill>
                  <a:srgbClr val="1F497D">
                    <a:lumMod val="60000"/>
                    <a:lumOff val="40000"/>
                  </a:srgbClr>
                </a:solidFill>
                <a:latin typeface="Simplified Arabic" panose="02020603050405020304" pitchFamily="18" charset="-78"/>
                <a:cs typeface="Simplified Arabic" panose="02020603050405020304" pitchFamily="18" charset="-78"/>
              </a:rPr>
              <a:t>       </a:t>
            </a:r>
            <a:endParaRPr lang="ar-IQ" sz="4800" b="1" dirty="0">
              <a:solidFill>
                <a:schemeClr val="bg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544246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3" name="Rectangle 9"/>
          <p:cNvSpPr>
            <a:spLocks noChangeArrowheads="1"/>
          </p:cNvSpPr>
          <p:nvPr/>
        </p:nvSpPr>
        <p:spPr bwMode="auto">
          <a:xfrm>
            <a:off x="0" y="1643050"/>
            <a:ext cx="12192000" cy="56015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 -</a:t>
            </a:r>
            <a:r>
              <a:rPr kumimoji="0" lang="en-US" sz="4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Arrangement of the cells </a:t>
            </a:r>
            <a:r>
              <a:rPr kumimoji="0" lang="en-US" sz="40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1-</a:t>
            </a:r>
            <a:r>
              <a:rPr kumimoji="0" lang="en-US" sz="3600" b="1"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Simple epithelium tissue</a:t>
            </a:r>
            <a:r>
              <a:rPr kumimoji="0" lang="en-US" sz="3600" b="0" i="0" u="none" strike="noStrike" cap="none" normalizeH="0" baseline="0" dirty="0">
                <a:ln>
                  <a:noFill/>
                </a:ln>
                <a:solidFill>
                  <a:srgbClr val="000000"/>
                </a:solidFill>
                <a:effectLst/>
                <a:latin typeface="Times New Roman" pitchFamily="18" charset="0"/>
                <a:ea typeface="Calibri" pitchFamily="34" charset="0"/>
                <a:cs typeface="Times New Roman" pitchFamily="18" charset="0"/>
              </a:rPr>
              <a:t> : Cells are found in a single layer attached to the basement membrane.</a:t>
            </a:r>
          </a:p>
          <a:p>
            <a:pPr marL="0" marR="0" lvl="0" indent="0" algn="l" defTabSz="914400" rtl="0" eaLnBrk="0" fontAlgn="base" latinLnBrk="0" hangingPunct="0">
              <a:lnSpc>
                <a:spcPct val="100000"/>
              </a:lnSpc>
              <a:spcBef>
                <a:spcPct val="0"/>
              </a:spcBef>
              <a:spcAft>
                <a:spcPct val="0"/>
              </a:spcAft>
              <a:buClrTx/>
              <a:buSzTx/>
              <a:buFontTx/>
              <a:buNone/>
              <a:tabLst/>
            </a:pPr>
            <a:endParaRPr lang="en-US" sz="4400" dirty="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4400" dirty="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5400" b="0" i="0" u="none" strike="noStrike" cap="none" normalizeH="0" baseline="0" dirty="0">
              <a:ln>
                <a:noFill/>
              </a:ln>
              <a:solidFill>
                <a:schemeClr val="tx1"/>
              </a:solidFill>
              <a:effectLst/>
              <a:latin typeface="Arial" pitchFamily="34" charset="0"/>
              <a:cs typeface="Arial" pitchFamily="34" charset="0"/>
            </a:endParaRPr>
          </a:p>
        </p:txBody>
      </p:sp>
      <p:sp>
        <p:nvSpPr>
          <p:cNvPr id="26634" name="Rectangle 10"/>
          <p:cNvSpPr>
            <a:spLocks noChangeArrowheads="1"/>
          </p:cNvSpPr>
          <p:nvPr/>
        </p:nvSpPr>
        <p:spPr bwMode="auto">
          <a:xfrm>
            <a:off x="0" y="2163763"/>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2" name="Picture 9" descr="hhyyyy"/>
          <p:cNvPicPr>
            <a:picLocks noChangeAspect="1" noChangeArrowheads="1"/>
          </p:cNvPicPr>
          <p:nvPr/>
        </p:nvPicPr>
        <p:blipFill>
          <a:blip r:embed="rId2"/>
          <a:srcRect/>
          <a:stretch>
            <a:fillRect/>
          </a:stretch>
        </p:blipFill>
        <p:spPr bwMode="auto">
          <a:xfrm>
            <a:off x="1238216" y="4357694"/>
            <a:ext cx="9144064" cy="19288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1571613"/>
            <a:ext cx="121920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Stratified</a:t>
            </a:r>
            <a:r>
              <a:rPr kumimoji="0" lang="en-US" sz="3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epithelial tissue :</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Cells are found in 2 or more layers stacked atop each other. the deepest layer consist of columnar cells arranged on basement membrane, middle layer or layers contain polyhedral cells and superficial are </a:t>
            </a:r>
            <a:r>
              <a:rPr kumimoji="0" lang="en-US" sz="3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squamous</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cells (flattened cells). This tissue is specialized for resistance friction.</a:t>
            </a:r>
            <a:endParaRPr kumimoji="0" lang="en-US" sz="4000" b="0" i="0" u="none" strike="noStrike" cap="none" normalizeH="0" baseline="0" dirty="0">
              <a:ln>
                <a:noFill/>
              </a:ln>
              <a:solidFill>
                <a:schemeClr val="tx1"/>
              </a:solidFill>
              <a:effectLst/>
              <a:latin typeface="Arial" pitchFamily="34" charset="0"/>
              <a:cs typeface="Arial" pitchFamily="34" charset="0"/>
            </a:endParaRPr>
          </a:p>
        </p:txBody>
      </p:sp>
      <p:pic>
        <p:nvPicPr>
          <p:cNvPr id="23553" name="Picture 2" descr="TTT"/>
          <p:cNvPicPr>
            <a:picLocks noChangeAspect="1" noChangeArrowheads="1"/>
          </p:cNvPicPr>
          <p:nvPr/>
        </p:nvPicPr>
        <p:blipFill>
          <a:blip r:embed="rId2"/>
          <a:srcRect/>
          <a:stretch>
            <a:fillRect/>
          </a:stretch>
        </p:blipFill>
        <p:spPr bwMode="auto">
          <a:xfrm>
            <a:off x="4167174" y="4441825"/>
            <a:ext cx="3894138" cy="24161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14422"/>
            <a:ext cx="12192000" cy="7602081"/>
          </a:xfrm>
          <a:prstGeom prst="rect">
            <a:avLst/>
          </a:prstGeom>
        </p:spPr>
        <p:txBody>
          <a:bodyPr wrap="square">
            <a:spAutoFit/>
          </a:bodyPr>
          <a:lstStyle/>
          <a:p>
            <a:pPr lvl="0" fontAlgn="base">
              <a:spcBef>
                <a:spcPct val="0"/>
              </a:spcBef>
              <a:spcAft>
                <a:spcPct val="0"/>
              </a:spcAft>
            </a:pPr>
            <a:r>
              <a:rPr lang="en-US" sz="3600" b="1" dirty="0">
                <a:latin typeface="Times New Roman" pitchFamily="18" charset="0"/>
                <a:ea typeface="Times New Roman" pitchFamily="18" charset="0"/>
                <a:cs typeface="Times New Roman" pitchFamily="18" charset="0"/>
              </a:rPr>
              <a:t>3- </a:t>
            </a:r>
            <a:r>
              <a:rPr lang="en-US" sz="3600" b="1" dirty="0" err="1">
                <a:latin typeface="Times New Roman" pitchFamily="18" charset="0"/>
                <a:ea typeface="Times New Roman" pitchFamily="18" charset="0"/>
                <a:cs typeface="Times New Roman" pitchFamily="18" charset="0"/>
              </a:rPr>
              <a:t>Pseudostratified</a:t>
            </a:r>
            <a:r>
              <a:rPr lang="en-US" sz="3600" b="1" dirty="0">
                <a:solidFill>
                  <a:srgbClr val="000000"/>
                </a:solidFill>
                <a:latin typeface="Times New Roman" pitchFamily="18" charset="0"/>
                <a:ea typeface="Times New Roman" pitchFamily="18" charset="0"/>
                <a:cs typeface="Times New Roman" pitchFamily="18" charset="0"/>
              </a:rPr>
              <a:t> epithelial tissue</a:t>
            </a:r>
            <a:endParaRPr lang="en-US" sz="3200" dirty="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sz="1600" dirty="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en-US" sz="3600" dirty="0">
                <a:latin typeface="Times New Roman" pitchFamily="18" charset="0"/>
                <a:ea typeface="Times New Roman" pitchFamily="18" charset="0"/>
                <a:cs typeface="Times New Roman" pitchFamily="18" charset="0"/>
              </a:rPr>
              <a:t>A single layer of cells that appears to be multiple</a:t>
            </a:r>
          </a:p>
          <a:p>
            <a:pPr lvl="0" algn="just" eaLnBrk="0" fontAlgn="base" hangingPunct="0">
              <a:spcBef>
                <a:spcPct val="0"/>
              </a:spcBef>
              <a:spcAft>
                <a:spcPct val="0"/>
              </a:spcAft>
            </a:pPr>
            <a:r>
              <a:rPr lang="en-US" sz="3600" dirty="0">
                <a:latin typeface="Times New Roman" pitchFamily="18" charset="0"/>
                <a:ea typeface="Times New Roman" pitchFamily="18" charset="0"/>
                <a:cs typeface="Times New Roman" pitchFamily="18" charset="0"/>
              </a:rPr>
              <a:t> layers due to variance in height and location of the</a:t>
            </a:r>
          </a:p>
          <a:p>
            <a:pPr lvl="0" algn="just" eaLnBrk="0" fontAlgn="base" hangingPunct="0">
              <a:spcBef>
                <a:spcPct val="0"/>
              </a:spcBef>
              <a:spcAft>
                <a:spcPct val="0"/>
              </a:spcAft>
            </a:pPr>
            <a:r>
              <a:rPr lang="en-US" sz="3600" dirty="0">
                <a:latin typeface="Times New Roman" pitchFamily="18" charset="0"/>
                <a:ea typeface="Times New Roman" pitchFamily="18" charset="0"/>
                <a:cs typeface="Times New Roman" pitchFamily="18" charset="0"/>
              </a:rPr>
              <a:t> nuclei in the cells. A single layer of cells set on</a:t>
            </a:r>
          </a:p>
          <a:p>
            <a:pPr lvl="0" algn="just" eaLnBrk="0" fontAlgn="base" hangingPunct="0">
              <a:spcBef>
                <a:spcPct val="0"/>
              </a:spcBef>
              <a:spcAft>
                <a:spcPct val="0"/>
              </a:spcAft>
            </a:pPr>
            <a:r>
              <a:rPr lang="en-US" sz="3600" dirty="0">
                <a:latin typeface="Times New Roman" pitchFamily="18" charset="0"/>
                <a:ea typeface="Times New Roman" pitchFamily="18" charset="0"/>
                <a:cs typeface="Times New Roman" pitchFamily="18" charset="0"/>
              </a:rPr>
              <a:t> a basement membrane but the height of the cells</a:t>
            </a:r>
          </a:p>
          <a:p>
            <a:pPr lvl="0" algn="just" eaLnBrk="0" fontAlgn="base" hangingPunct="0">
              <a:spcBef>
                <a:spcPct val="0"/>
              </a:spcBef>
              <a:spcAft>
                <a:spcPct val="0"/>
              </a:spcAft>
            </a:pPr>
            <a:r>
              <a:rPr lang="en-US" sz="3600" dirty="0">
                <a:latin typeface="Times New Roman" pitchFamily="18" charset="0"/>
                <a:ea typeface="Times New Roman" pitchFamily="18" charset="0"/>
                <a:cs typeface="Times New Roman" pitchFamily="18" charset="0"/>
              </a:rPr>
              <a:t> varies; all cells </a:t>
            </a:r>
            <a:r>
              <a:rPr lang="en-US" sz="3600" dirty="0" err="1">
                <a:latin typeface="Times New Roman" pitchFamily="18" charset="0"/>
                <a:ea typeface="Times New Roman" pitchFamily="18" charset="0"/>
                <a:cs typeface="Times New Roman" pitchFamily="18" charset="0"/>
              </a:rPr>
              <a:t>donť</a:t>
            </a:r>
            <a:r>
              <a:rPr lang="en-US" sz="3600" dirty="0">
                <a:latin typeface="Times New Roman" pitchFamily="18" charset="0"/>
                <a:ea typeface="Times New Roman" pitchFamily="18" charset="0"/>
                <a:cs typeface="Times New Roman" pitchFamily="18" charset="0"/>
              </a:rPr>
              <a:t> reach the surface, the nuclei too are present at different levels</a:t>
            </a:r>
            <a:r>
              <a:rPr lang="en-US" sz="7200" dirty="0">
                <a:latin typeface="Times New Roman" pitchFamily="18" charset="0"/>
                <a:ea typeface="Times New Roman" pitchFamily="18" charset="0"/>
                <a:cs typeface="Times New Roman" pitchFamily="18" charset="0"/>
              </a:rPr>
              <a:t>.</a:t>
            </a:r>
          </a:p>
          <a:p>
            <a:pPr lvl="0" eaLnBrk="0" fontAlgn="base" hangingPunct="0">
              <a:spcBef>
                <a:spcPct val="0"/>
              </a:spcBef>
              <a:spcAft>
                <a:spcPct val="0"/>
              </a:spcAft>
            </a:pPr>
            <a:endParaRPr lang="en-US" sz="4800" dirty="0">
              <a:latin typeface="Times New Roman" pitchFamily="18" charset="0"/>
              <a:cs typeface="Times New Roman" pitchFamily="18" charset="0"/>
            </a:endParaRPr>
          </a:p>
          <a:p>
            <a:pPr lvl="0" eaLnBrk="0" fontAlgn="base" hangingPunct="0">
              <a:spcBef>
                <a:spcPct val="0"/>
              </a:spcBef>
              <a:spcAft>
                <a:spcPct val="0"/>
              </a:spcAft>
            </a:pPr>
            <a:endParaRPr lang="en-US" sz="4800" dirty="0">
              <a:latin typeface="Times New Roman" pitchFamily="18" charset="0"/>
              <a:cs typeface="Times New Roman" pitchFamily="18" charset="0"/>
            </a:endParaRPr>
          </a:p>
          <a:p>
            <a:pPr lvl="0" eaLnBrk="0" fontAlgn="base" hangingPunct="0">
              <a:spcBef>
                <a:spcPct val="0"/>
              </a:spcBef>
              <a:spcAft>
                <a:spcPct val="0"/>
              </a:spcAft>
            </a:pPr>
            <a:endParaRPr lang="en-US" sz="4800" dirty="0">
              <a:latin typeface="Times New Roman" pitchFamily="18" charset="0"/>
              <a:cs typeface="Times New Roman" pitchFamily="18" charset="0"/>
            </a:endParaRPr>
          </a:p>
          <a:p>
            <a:pPr lvl="0" eaLnBrk="0" fontAlgn="base" hangingPunct="0">
              <a:spcBef>
                <a:spcPct val="0"/>
              </a:spcBef>
              <a:spcAft>
                <a:spcPct val="0"/>
              </a:spcAft>
            </a:pPr>
            <a:endParaRPr lang="en-US" sz="40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ChangeArrowheads="1"/>
          </p:cNvSpPr>
          <p:nvPr/>
        </p:nvSpPr>
        <p:spPr bwMode="auto">
          <a:xfrm>
            <a:off x="0" y="2392363"/>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3558" name="Rectangle 6"/>
          <p:cNvSpPr>
            <a:spLocks noChangeArrowheads="1"/>
          </p:cNvSpPr>
          <p:nvPr/>
        </p:nvSpPr>
        <p:spPr bwMode="auto">
          <a:xfrm>
            <a:off x="0" y="4838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a:ln>
                <a:noFill/>
              </a:ln>
              <a:solidFill>
                <a:schemeClr val="tx1"/>
              </a:solidFill>
              <a:effectLst/>
              <a:latin typeface="Arial" pitchFamily="34" charset="0"/>
              <a:cs typeface="Arial" pitchFamily="34" charset="0"/>
            </a:endParaRPr>
          </a:p>
        </p:txBody>
      </p:sp>
      <p:sp>
        <p:nvSpPr>
          <p:cNvPr id="5" name="Rectangle 4"/>
          <p:cNvSpPr/>
          <p:nvPr/>
        </p:nvSpPr>
        <p:spPr>
          <a:xfrm>
            <a:off x="0" y="1214422"/>
            <a:ext cx="12192000" cy="9941183"/>
          </a:xfrm>
          <a:prstGeom prst="rect">
            <a:avLst/>
          </a:prstGeom>
        </p:spPr>
        <p:txBody>
          <a:bodyPr wrap="square">
            <a:spAutoFit/>
          </a:bodyPr>
          <a:lstStyle/>
          <a:p>
            <a:pPr lvl="0" algn="just" eaLnBrk="0" fontAlgn="base" hangingPunct="0">
              <a:spcBef>
                <a:spcPct val="0"/>
              </a:spcBef>
              <a:spcAft>
                <a:spcPct val="0"/>
              </a:spcAft>
            </a:pPr>
            <a:r>
              <a:rPr lang="en-US" sz="4800" b="1" u="sng" dirty="0">
                <a:solidFill>
                  <a:srgbClr val="000000"/>
                </a:solidFill>
                <a:latin typeface="Times New Roman" pitchFamily="18" charset="0"/>
                <a:ea typeface="Times New Roman" pitchFamily="18" charset="0"/>
                <a:cs typeface="Times New Roman" pitchFamily="18" charset="0"/>
              </a:rPr>
              <a:t>Function</a:t>
            </a:r>
            <a:r>
              <a:rPr lang="en-US" sz="4800" b="1" dirty="0">
                <a:solidFill>
                  <a:srgbClr val="000000"/>
                </a:solidFill>
                <a:latin typeface="Times New Roman" pitchFamily="18" charset="0"/>
                <a:ea typeface="Times New Roman" pitchFamily="18" charset="0"/>
                <a:cs typeface="Times New Roman" pitchFamily="18" charset="0"/>
              </a:rPr>
              <a:t>:</a:t>
            </a:r>
            <a:r>
              <a:rPr lang="en-US" sz="4800" dirty="0">
                <a:solidFill>
                  <a:srgbClr val="000000"/>
                </a:solidFill>
                <a:latin typeface="Times New Roman" pitchFamily="18" charset="0"/>
                <a:ea typeface="Times New Roman" pitchFamily="18" charset="0"/>
                <a:cs typeface="Times New Roman" pitchFamily="18" charset="0"/>
              </a:rPr>
              <a:t> Secretion, particularly of mucus; propulsion of mucus by </a:t>
            </a:r>
            <a:r>
              <a:rPr lang="en-US" sz="4800" dirty="0" err="1">
                <a:solidFill>
                  <a:srgbClr val="000000"/>
                </a:solidFill>
                <a:latin typeface="Times New Roman" pitchFamily="18" charset="0"/>
                <a:ea typeface="Times New Roman" pitchFamily="18" charset="0"/>
                <a:cs typeface="Times New Roman" pitchFamily="18" charset="0"/>
              </a:rPr>
              <a:t>ciliary</a:t>
            </a:r>
            <a:r>
              <a:rPr lang="en-US" sz="4800" dirty="0">
                <a:solidFill>
                  <a:srgbClr val="000000"/>
                </a:solidFill>
                <a:latin typeface="Times New Roman" pitchFamily="18" charset="0"/>
                <a:ea typeface="Times New Roman" pitchFamily="18" charset="0"/>
                <a:cs typeface="Times New Roman" pitchFamily="18" charset="0"/>
              </a:rPr>
              <a:t> action.</a:t>
            </a:r>
            <a:br>
              <a:rPr lang="en-US" sz="4800" dirty="0">
                <a:solidFill>
                  <a:srgbClr val="000000"/>
                </a:solidFill>
                <a:latin typeface="Times New Roman" pitchFamily="18" charset="0"/>
                <a:ea typeface="Times New Roman" pitchFamily="18" charset="0"/>
                <a:cs typeface="Times New Roman" pitchFamily="18" charset="0"/>
              </a:rPr>
            </a:br>
            <a:br>
              <a:rPr lang="en-US" dirty="0">
                <a:solidFill>
                  <a:srgbClr val="000000"/>
                </a:solidFill>
                <a:latin typeface="Times New Roman" pitchFamily="18" charset="0"/>
                <a:ea typeface="Times New Roman" pitchFamily="18" charset="0"/>
                <a:cs typeface="Times New Roman" pitchFamily="18" charset="0"/>
              </a:rPr>
            </a:br>
            <a:r>
              <a:rPr lang="en-US" sz="4800" b="1" u="sng" dirty="0">
                <a:solidFill>
                  <a:srgbClr val="000000"/>
                </a:solidFill>
                <a:latin typeface="Times New Roman" pitchFamily="18" charset="0"/>
                <a:ea typeface="Times New Roman" pitchFamily="18" charset="0"/>
                <a:cs typeface="Times New Roman" pitchFamily="18" charset="0"/>
              </a:rPr>
              <a:t>Location</a:t>
            </a:r>
            <a:r>
              <a:rPr lang="en-US" sz="4800" b="1" dirty="0">
                <a:solidFill>
                  <a:srgbClr val="000000"/>
                </a:solidFill>
                <a:latin typeface="Times New Roman" pitchFamily="18" charset="0"/>
                <a:ea typeface="Times New Roman" pitchFamily="18" charset="0"/>
                <a:cs typeface="Times New Roman" pitchFamily="18" charset="0"/>
              </a:rPr>
              <a:t>:</a:t>
            </a:r>
            <a:r>
              <a:rPr lang="en-US" sz="4800" dirty="0">
                <a:solidFill>
                  <a:srgbClr val="000000"/>
                </a:solidFill>
                <a:latin typeface="Times New Roman" pitchFamily="18" charset="0"/>
                <a:ea typeface="Times New Roman" pitchFamily="18" charset="0"/>
                <a:cs typeface="Times New Roman" pitchFamily="18" charset="0"/>
              </a:rPr>
              <a:t> Non-ciliated type in male's sperm-carrying ducts and ducts of large glands;</a:t>
            </a:r>
            <a:endParaRPr lang="en-US" sz="4000" dirty="0">
              <a:latin typeface="Arial" pitchFamily="34" charset="0"/>
              <a:cs typeface="Arial" pitchFamily="34" charset="0"/>
            </a:endParaRPr>
          </a:p>
          <a:p>
            <a:pPr lvl="0" algn="just" eaLnBrk="0" fontAlgn="base" hangingPunct="0">
              <a:spcBef>
                <a:spcPct val="0"/>
              </a:spcBef>
              <a:spcAft>
                <a:spcPct val="0"/>
              </a:spcAft>
            </a:pPr>
            <a:r>
              <a:rPr lang="en-US" sz="4800" dirty="0">
                <a:solidFill>
                  <a:srgbClr val="000000"/>
                </a:solidFill>
                <a:latin typeface="Times New Roman" pitchFamily="18" charset="0"/>
                <a:ea typeface="Times New Roman" pitchFamily="18" charset="0"/>
                <a:cs typeface="Times New Roman" pitchFamily="18" charset="0"/>
              </a:rPr>
              <a:t>Ciliated variety lines the trachea, most of the upper respiratory tract</a:t>
            </a:r>
          </a:p>
          <a:p>
            <a:pPr lvl="0" eaLnBrk="0" fontAlgn="base" hangingPunct="0">
              <a:spcBef>
                <a:spcPct val="0"/>
              </a:spcBef>
              <a:spcAft>
                <a:spcPct val="0"/>
              </a:spcAft>
            </a:pPr>
            <a:endParaRPr lang="en-US" sz="48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en-US" dirty="0">
                <a:solidFill>
                  <a:srgbClr val="000000"/>
                </a:solidFill>
                <a:latin typeface="Times New Roman" pitchFamily="18" charset="0"/>
                <a:ea typeface="Times New Roman" pitchFamily="18" charset="0"/>
                <a:cs typeface="Times New Roman" pitchFamily="18" charset="0"/>
              </a:rPr>
              <a:t>.</a:t>
            </a:r>
          </a:p>
          <a:p>
            <a:pPr lvl="0" eaLnBrk="0" fontAlgn="base" hangingPunct="0">
              <a:spcBef>
                <a:spcPct val="0"/>
              </a:spcBef>
              <a:spcAft>
                <a:spcPct val="0"/>
              </a:spcAft>
            </a:pPr>
            <a:endParaRPr lang="en-US" sz="8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800" dirty="0">
              <a:solidFill>
                <a:srgbClr val="0000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85860"/>
            <a:ext cx="12192000" cy="4108817"/>
          </a:xfrm>
          <a:prstGeom prst="rect">
            <a:avLst/>
          </a:prstGeom>
        </p:spPr>
        <p:txBody>
          <a:bodyPr wrap="square">
            <a:spAutoFit/>
          </a:bodyPr>
          <a:lstStyle/>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pPr>
            <a:endParaRPr lang="en-US" sz="1400" dirty="0">
              <a:latin typeface="Arial" pitchFamily="34" charset="0"/>
              <a:cs typeface="Arial" pitchFamily="34" charset="0"/>
            </a:endParaRPr>
          </a:p>
          <a:p>
            <a:pPr lvl="0" eaLnBrk="0" fontAlgn="base" hangingPunct="0">
              <a:spcBef>
                <a:spcPct val="0"/>
              </a:spcBef>
              <a:spcAft>
                <a:spcPct val="0"/>
              </a:spcAft>
            </a:pPr>
            <a:endParaRPr lang="en-US" sz="900" dirty="0">
              <a:latin typeface="Arial" pitchFamily="34" charset="0"/>
              <a:cs typeface="Arial" pitchFamily="34" charset="0"/>
            </a:endParaRPr>
          </a:p>
        </p:txBody>
      </p:sp>
      <p:pic>
        <p:nvPicPr>
          <p:cNvPr id="3" name="Picture 8" descr="pseudostratified"/>
          <p:cNvPicPr>
            <a:picLocks noChangeAspect="1" noChangeArrowheads="1"/>
          </p:cNvPicPr>
          <p:nvPr/>
        </p:nvPicPr>
        <p:blipFill>
          <a:blip r:embed="rId2"/>
          <a:srcRect/>
          <a:stretch>
            <a:fillRect/>
          </a:stretch>
        </p:blipFill>
        <p:spPr bwMode="auto">
          <a:xfrm>
            <a:off x="952464" y="1428736"/>
            <a:ext cx="10072758" cy="492922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rot="10800000" flipV="1">
            <a:off x="0" y="-7482511"/>
            <a:ext cx="12192000" cy="191437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44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There are 2 types of stratified </a:t>
            </a:r>
            <a:r>
              <a:rPr kumimoji="0" lang="en-US" sz="44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squamous</a:t>
            </a:r>
            <a:r>
              <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epithelium :</a:t>
            </a:r>
            <a:endParaRPr kumimoji="0" lang="en-US" sz="3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0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Kertinized</a:t>
            </a:r>
            <a:r>
              <a:rPr kumimoji="0" lang="en-US" sz="4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48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en-US" sz="4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As in epidermis (palm of hand) , where the superficial </a:t>
            </a:r>
            <a:r>
              <a:rPr kumimoji="0" lang="en-US" sz="40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squamous</a:t>
            </a:r>
            <a:r>
              <a:rPr kumimoji="0" lang="en-US" sz="4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cells are hardened due to a protein keratin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sz="40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4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sz="40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4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sz="40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4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en-US" sz="40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4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3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2163763"/>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6630" name="Rectangle 6"/>
          <p:cNvSpPr>
            <a:spLocks noChangeArrowheads="1"/>
          </p:cNvSpPr>
          <p:nvPr/>
        </p:nvSpPr>
        <p:spPr bwMode="auto">
          <a:xfrm>
            <a:off x="0" y="4122738"/>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IQ" sz="1800" b="0" i="0" u="none" strike="noStrike" cap="none" normalizeH="0" baseline="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keratin"/>
          <p:cNvPicPr>
            <a:picLocks noChangeAspect="1" noChangeArrowheads="1"/>
          </p:cNvPicPr>
          <p:nvPr/>
        </p:nvPicPr>
        <p:blipFill>
          <a:blip r:embed="rId2"/>
          <a:srcRect/>
          <a:stretch>
            <a:fillRect/>
          </a:stretch>
        </p:blipFill>
        <p:spPr bwMode="auto">
          <a:xfrm flipV="1">
            <a:off x="238084" y="1500174"/>
            <a:ext cx="11644394" cy="385765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1142984"/>
            <a:ext cx="12192000"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Char char="•"/>
              <a:tabLst/>
            </a:pPr>
            <a:r>
              <a:rPr kumimoji="0" lang="en-US" sz="1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4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Non-</a:t>
            </a:r>
            <a:r>
              <a:rPr kumimoji="0" lang="en-US" sz="32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keratinised</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4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Example : cornea, </a:t>
            </a:r>
            <a:r>
              <a:rPr kumimoji="0" lang="en-US" sz="32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oesophagus,skin</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frog</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lang="en-US" sz="3600" dirty="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lang="en-US" sz="3600" dirty="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lang="en-US" sz="3600" dirty="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endParaRPr lang="en-US" sz="3600" dirty="0">
              <a:latin typeface="Times New Roman" pitchFamily="18" charset="0"/>
              <a:ea typeface="Times New Roman" pitchFamily="18"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Char char="•"/>
              <a:tabLst/>
            </a:pPr>
            <a:r>
              <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a:ln>
                <a:noFill/>
              </a:ln>
              <a:solidFill>
                <a:schemeClr val="tx1"/>
              </a:solidFill>
              <a:effectLst/>
              <a:latin typeface="Arial" pitchFamily="34" charset="0"/>
              <a:cs typeface="Arial" pitchFamily="34" charset="0"/>
            </a:endParaRPr>
          </a:p>
        </p:txBody>
      </p:sp>
      <p:sp>
        <p:nvSpPr>
          <p:cNvPr id="23557" name="Rectangle 5"/>
          <p:cNvSpPr>
            <a:spLocks noChangeArrowheads="1"/>
          </p:cNvSpPr>
          <p:nvPr/>
        </p:nvSpPr>
        <p:spPr bwMode="auto">
          <a:xfrm>
            <a:off x="0" y="24161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7" name="Picture 6" descr="GGGGGG"/>
          <p:cNvPicPr>
            <a:picLocks noChangeAspect="1" noChangeArrowheads="1"/>
          </p:cNvPicPr>
          <p:nvPr/>
        </p:nvPicPr>
        <p:blipFill>
          <a:blip r:embed="rId2"/>
          <a:srcRect/>
          <a:stretch>
            <a:fillRect/>
          </a:stretch>
        </p:blipFill>
        <p:spPr bwMode="auto">
          <a:xfrm>
            <a:off x="1809720" y="3071810"/>
            <a:ext cx="8858312" cy="292895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531</Words>
  <Application>Microsoft Office PowerPoint</Application>
  <PresentationFormat>Widescreen</PresentationFormat>
  <Paragraphs>158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Simplified Arabic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ahmed</cp:lastModifiedBy>
  <cp:revision>154</cp:revision>
  <dcterms:created xsi:type="dcterms:W3CDTF">2013-08-21T19:17:07Z</dcterms:created>
  <dcterms:modified xsi:type="dcterms:W3CDTF">2018-09-29T18:42:08Z</dcterms:modified>
</cp:coreProperties>
</file>