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32" r:id="rId2"/>
    <p:sldId id="336" r:id="rId3"/>
    <p:sldId id="335" r:id="rId4"/>
    <p:sldId id="337" r:id="rId5"/>
    <p:sldId id="330" r:id="rId6"/>
    <p:sldId id="291" r:id="rId7"/>
    <p:sldId id="27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7FFF"/>
    <a:srgbClr val="D68B1C"/>
    <a:srgbClr val="2D1DFF"/>
    <a:srgbClr val="F7E289"/>
    <a:srgbClr val="FF9E1D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35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66AAAF9-1BC8-4920-8F10-1F0427D24543}" type="datetimeFigureOut">
              <a:rPr lang="ar-IQ" smtClean="0"/>
              <a:pPr/>
              <a:t>19/01/1440</a:t>
            </a:fld>
            <a:endParaRPr lang="ar-IQ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5BD17BB-B0A9-433D-AF07-67BE2E9C24B8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71116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706820" y="4650641"/>
            <a:ext cx="5293773" cy="1374345"/>
          </a:xfrm>
          <a:noFill/>
          <a:effectLst>
            <a:outerShdw blurRad="88900" dist="38100" dir="5400000" algn="ctr" rotWithShape="0">
              <a:schemeClr val="tx1">
                <a:alpha val="83000"/>
              </a:scheme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06821" y="833016"/>
            <a:ext cx="5293772" cy="1068935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</a:p>
          <a:p>
            <a:r>
              <a:rPr lang="en-US" dirty="0"/>
              <a:t>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227" y="1291131"/>
            <a:ext cx="1099476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227" y="1901951"/>
            <a:ext cx="10994760" cy="442844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1080" y="527606"/>
            <a:ext cx="9365907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1081" y="1443835"/>
            <a:ext cx="9354927" cy="427574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621" y="1291130"/>
            <a:ext cx="11176407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620" y="1901951"/>
            <a:ext cx="5700987" cy="620719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620" y="2512772"/>
            <a:ext cx="5700987" cy="3187763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9606" y="1901951"/>
            <a:ext cx="5497380" cy="620719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9606" y="2512772"/>
            <a:ext cx="5497380" cy="3187763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1285860"/>
            <a:ext cx="12192000" cy="8233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Lec-5-</a:t>
            </a: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B-Shape of cell</a:t>
            </a:r>
            <a:r>
              <a:rPr kumimoji="0" lang="en-US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.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1-Simple </a:t>
            </a:r>
            <a:r>
              <a:rPr kumimoji="0" lang="en-US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squamous</a:t>
            </a:r>
            <a:r>
              <a:rPr kumimoji="0" lang="en-US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epithelial tissue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flat, thin, scale-like cells.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flat, thin, scale-like-cells.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6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6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br>
              <a:rPr kumimoji="0" 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25527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470852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IQ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12" descr="handdrawn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9918" y="3357562"/>
            <a:ext cx="7000924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8" y="4643446"/>
            <a:ext cx="5929354" cy="18065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2143116"/>
            <a:ext cx="12192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2- Simple </a:t>
            </a:r>
            <a:r>
              <a:rPr kumimoji="0" lang="en-US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cuboidal</a:t>
            </a:r>
            <a:r>
              <a:rPr kumimoji="0" 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epithelial tissue</a:t>
            </a:r>
            <a:r>
              <a:rPr kumimoji="0" 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</a:t>
            </a: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cells that have a basic cube shape. Typically the cell's height and width are about equal.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Function</a:t>
            </a:r>
            <a:r>
              <a:rPr kumimoji="0" 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secretion and absorption.</a:t>
            </a:r>
            <a:br>
              <a:rPr kumimoji="0" 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3600" b="1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Location</a:t>
            </a:r>
            <a:r>
              <a:rPr kumimoji="0" 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Kidney tubules; ducts and </a:t>
            </a:r>
            <a:r>
              <a:rPr kumimoji="0" lang="en-US" sz="3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secretory</a:t>
            </a: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portions of small glands, ovary surface.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226377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sz="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</a:b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10" descr="C:\Users\Sohil\Desktop\simple_cuboidal-14B0F523458665CA760 (1)ggg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285861"/>
            <a:ext cx="4381487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4430" y="1571612"/>
            <a:ext cx="6786610" cy="49498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1285860"/>
            <a:ext cx="12192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3- Simple columnar </a:t>
            </a:r>
            <a:r>
              <a:rPr kumimoji="0" lang="en-US" sz="4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epithelial tissue</a:t>
            </a:r>
            <a:r>
              <a:rPr kumimoji="0" lang="en-US" sz="4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en-US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tall, rectangular or column-shaped cells. Typically taller than they are wide.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Function:</a:t>
            </a:r>
            <a:r>
              <a:rPr kumimoji="0" lang="en-US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Absorption; secretion of mucus, enzymes, and other substances; ciliated type propels mucus (or reproductive cells) by ciliated action.</a:t>
            </a:r>
            <a:br>
              <a:rPr kumimoji="0" lang="en-US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4000" b="1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Location:</a:t>
            </a:r>
            <a:r>
              <a:rPr kumimoji="0" lang="en-US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4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nonciliated</a:t>
            </a:r>
            <a:r>
              <a:rPr kumimoji="0" lang="en-US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type lines most of the digestive tract (stomach to anal canal), gallbladder and excretory ducts of some glands; ciliated variety lines small bronchi, uterine tubes, and some regions of the uterus.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2727325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2392363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3" name="Picture 11" descr="hhhhyy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8810" y="1714488"/>
            <a:ext cx="6183333" cy="4786346"/>
          </a:xfrm>
          <a:prstGeom prst="rect">
            <a:avLst/>
          </a:prstGeom>
          <a:noFill/>
        </p:spPr>
      </p:pic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398" y="1500174"/>
            <a:ext cx="5143536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85861"/>
            <a:ext cx="12192000" cy="9294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Special Features of Epithelium :</a:t>
            </a: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1-Cilia :</a:t>
            </a:r>
            <a:r>
              <a:rPr lang="en-US" sz="36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(singular= cilium, Latin= eyelash) - hair-like appendages attached to the apical surface of cells that act as sensory structures or to produce movement.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2-Goblet cells : </a:t>
            </a:r>
            <a:r>
              <a:rPr lang="en-US" sz="36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Specialized cells that produce mucus to lubricate and protect the surface of an organ .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3-Villi :</a:t>
            </a:r>
            <a:r>
              <a:rPr lang="en-US" sz="36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(singular= </a:t>
            </a:r>
            <a:r>
              <a:rPr lang="en-US" sz="3600" b="1" dirty="0" err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villus</a:t>
            </a:r>
            <a:r>
              <a:rPr lang="en-US" sz="36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Latin= shaggy hair)- finger-like projections that arise from the epithelial layer in some organs. They help to increase surface area allowing for faster and more efficient absorption.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3" name="Picture 2" descr="http://st-takla.org/Pix/People-General/Body/www-St-Takla-org___Hand-Save-an-Ide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562" y="-34498"/>
            <a:ext cx="12448562" cy="689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72265" y="1138425"/>
            <a:ext cx="107353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latinLnBrk="1"/>
            <a:r>
              <a:rPr lang="ar-IQ" sz="7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Simplified Arabic" panose="02020603050405020304" pitchFamily="18" charset="-78"/>
                <a:cs typeface="Simplified Arabic" panose="02020603050405020304" pitchFamily="18" charset="-78"/>
              </a:rPr>
              <a:t>       </a:t>
            </a:r>
            <a:endParaRPr lang="ar-IQ" sz="4800" b="1" dirty="0">
              <a:solidFill>
                <a:schemeClr val="bg1"/>
              </a:solidFill>
              <a:latin typeface="Simplified Arabic" panose="02020603050405020304" pitchFamily="18" charset="-78"/>
              <a:cs typeface="Simplified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442460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193</Words>
  <Application>Microsoft Office PowerPoint</Application>
  <PresentationFormat>Widescreen</PresentationFormat>
  <Paragraphs>45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Simplified Arabic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ahmed</cp:lastModifiedBy>
  <cp:revision>154</cp:revision>
  <dcterms:created xsi:type="dcterms:W3CDTF">2013-08-21T19:17:07Z</dcterms:created>
  <dcterms:modified xsi:type="dcterms:W3CDTF">2018-09-29T18:43:24Z</dcterms:modified>
</cp:coreProperties>
</file>