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338" r:id="rId2"/>
    <p:sldId id="339" r:id="rId3"/>
    <p:sldId id="340" r:id="rId4"/>
    <p:sldId id="341" r:id="rId5"/>
    <p:sldId id="302" r:id="rId6"/>
    <p:sldId id="342" r:id="rId7"/>
    <p:sldId id="301" r:id="rId8"/>
    <p:sldId id="300" r:id="rId9"/>
    <p:sldId id="299" r:id="rId10"/>
    <p:sldId id="348" r:id="rId11"/>
    <p:sldId id="346" r:id="rId12"/>
    <p:sldId id="345" r:id="rId13"/>
    <p:sldId id="349" r:id="rId14"/>
    <p:sldId id="350" r:id="rId15"/>
    <p:sldId id="351" r:id="rId16"/>
    <p:sldId id="356" r:id="rId17"/>
    <p:sldId id="353" r:id="rId18"/>
    <p:sldId id="352" r:id="rId19"/>
    <p:sldId id="296" r:id="rId20"/>
    <p:sldId id="357" r:id="rId21"/>
    <p:sldId id="294" r:id="rId22"/>
    <p:sldId id="27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7FFF"/>
    <a:srgbClr val="D68B1C"/>
    <a:srgbClr val="2D1DFF"/>
    <a:srgbClr val="F7E289"/>
    <a:srgbClr val="FF9E1D"/>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80" d="100"/>
          <a:sy n="80" d="100"/>
        </p:scale>
        <p:origin x="354" y="96"/>
      </p:cViewPr>
      <p:guideLst>
        <p:guide orient="horz" pos="2160"/>
        <p:guide pos="3840"/>
      </p:guideLst>
    </p:cSldViewPr>
  </p:slideViewPr>
  <p:notesTextViewPr>
    <p:cViewPr>
      <p:scale>
        <a:sx n="1" d="1"/>
        <a:sy n="1" d="1"/>
      </p:scale>
      <p:origin x="0" y="0"/>
    </p:cViewPr>
  </p:notesTextViewPr>
  <p:sorterViewPr>
    <p:cViewPr>
      <p:scale>
        <a:sx n="100" d="100"/>
        <a:sy n="100" d="100"/>
      </p:scale>
      <p:origin x="0" y="-745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466AAAF9-1BC8-4920-8F10-1F0427D24543}" type="datetimeFigureOut">
              <a:rPr lang="ar-IQ" smtClean="0"/>
              <a:pPr/>
              <a:t>19/01/1440</a:t>
            </a:fld>
            <a:endParaRPr lang="ar-IQ"/>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5BD17BB-B0A9-433D-AF07-67BE2E9C24B8}" type="slidenum">
              <a:rPr lang="ar-IQ" smtClean="0"/>
              <a:pPr/>
              <a:t>‹#›</a:t>
            </a:fld>
            <a:endParaRPr lang="ar-IQ"/>
          </a:p>
        </p:txBody>
      </p:sp>
    </p:spTree>
    <p:extLst>
      <p:ext uri="{BB962C8B-B14F-4D97-AF65-F5344CB8AC3E}">
        <p14:creationId xmlns:p14="http://schemas.microsoft.com/office/powerpoint/2010/main" val="247111638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706820" y="4650641"/>
            <a:ext cx="5293773" cy="1374345"/>
          </a:xfrm>
          <a:noFill/>
          <a:effectLst>
            <a:outerShdw blurRad="88900" dist="38100" dir="5400000" algn="ctr" rotWithShape="0">
              <a:schemeClr val="tx1">
                <a:alpha val="83000"/>
              </a:schemeClr>
            </a:outerShdw>
          </a:effectLst>
        </p:spPr>
        <p:txBody>
          <a:bodyPr>
            <a:normAutofit/>
          </a:bodyPr>
          <a:lstStyle>
            <a:lvl1pPr algn="l">
              <a:defRPr sz="3600">
                <a:solidFill>
                  <a:schemeClr val="bg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6706821" y="833016"/>
            <a:ext cx="5293772" cy="1068935"/>
          </a:xfrm>
        </p:spPr>
        <p:txBody>
          <a:bodyPr>
            <a:normAutofit/>
          </a:bodyPr>
          <a:lstStyle>
            <a:lvl1pPr marL="0" indent="0" algn="l">
              <a:buNone/>
              <a:defRPr sz="2600">
                <a:solidFill>
                  <a:schemeClr val="accent5">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a:t>
            </a:r>
          </a:p>
          <a:p>
            <a:r>
              <a:rPr lang="en-US" dirty="0"/>
              <a:t>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9/29/2018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2227" y="1291131"/>
            <a:ext cx="10994760" cy="458115"/>
          </a:xfrm>
        </p:spPr>
        <p:txBody>
          <a:bodyPr>
            <a:normAutofit/>
          </a:bodyPr>
          <a:lstStyle>
            <a:lvl1pPr algn="l">
              <a:defRPr sz="3600">
                <a:solidFill>
                  <a:schemeClr val="accent5">
                    <a:lumMod val="75000"/>
                  </a:schemeClr>
                </a:solidFill>
              </a:defRPr>
            </a:lvl1pPr>
          </a:lstStyle>
          <a:p>
            <a:r>
              <a:rPr lang="en-US" dirty="0"/>
              <a:t>Click to edit Master title style</a:t>
            </a:r>
          </a:p>
        </p:txBody>
      </p:sp>
      <p:sp>
        <p:nvSpPr>
          <p:cNvPr id="3" name="Content Placeholder 2"/>
          <p:cNvSpPr>
            <a:spLocks noGrp="1"/>
          </p:cNvSpPr>
          <p:nvPr>
            <p:ph idx="1"/>
          </p:nvPr>
        </p:nvSpPr>
        <p:spPr>
          <a:xfrm>
            <a:off x="802227" y="1901951"/>
            <a:ext cx="10994760" cy="4428445"/>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0" y="527606"/>
            <a:ext cx="9365907" cy="684885"/>
          </a:xfrm>
        </p:spPr>
        <p:txBody>
          <a:bodyPr>
            <a:normAutofit/>
          </a:bodyPr>
          <a:lstStyle>
            <a:lvl1pPr algn="l">
              <a:defRPr sz="3600">
                <a:solidFill>
                  <a:schemeClr val="accent5">
                    <a:lumMod val="75000"/>
                  </a:schemeClr>
                </a:solidFill>
              </a:defRPr>
            </a:lvl1pPr>
          </a:lstStyle>
          <a:p>
            <a:r>
              <a:rPr lang="en-US" dirty="0"/>
              <a:t>Click to edit Master title style</a:t>
            </a:r>
          </a:p>
        </p:txBody>
      </p:sp>
      <p:sp>
        <p:nvSpPr>
          <p:cNvPr id="3" name="Content Placeholder 2"/>
          <p:cNvSpPr>
            <a:spLocks noGrp="1"/>
          </p:cNvSpPr>
          <p:nvPr>
            <p:ph idx="1"/>
          </p:nvPr>
        </p:nvSpPr>
        <p:spPr>
          <a:xfrm>
            <a:off x="2431081" y="1443835"/>
            <a:ext cx="9354927" cy="4275740"/>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9/29/2018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1" y="1291130"/>
            <a:ext cx="11176407" cy="532180"/>
          </a:xfrm>
        </p:spPr>
        <p:txBody>
          <a:bodyPr>
            <a:normAutofit/>
          </a:bodyPr>
          <a:lstStyle>
            <a:lvl1pPr algn="l">
              <a:defRPr sz="3600">
                <a:solidFill>
                  <a:schemeClr val="accent5">
                    <a:lumMod val="75000"/>
                  </a:schemeClr>
                </a:solidFill>
              </a:defRPr>
            </a:lvl1pPr>
          </a:lstStyle>
          <a:p>
            <a:r>
              <a:rPr lang="en-US" dirty="0"/>
              <a:t>Click to edit Master title style</a:t>
            </a:r>
          </a:p>
        </p:txBody>
      </p:sp>
      <p:sp>
        <p:nvSpPr>
          <p:cNvPr id="3" name="Text Placeholder 2"/>
          <p:cNvSpPr>
            <a:spLocks noGrp="1"/>
          </p:cNvSpPr>
          <p:nvPr>
            <p:ph type="body" idx="1"/>
          </p:nvPr>
        </p:nvSpPr>
        <p:spPr>
          <a:xfrm>
            <a:off x="598620" y="1901951"/>
            <a:ext cx="5700987" cy="620719"/>
          </a:xfrm>
        </p:spPr>
        <p:txBody>
          <a:bodyPr anchor="b"/>
          <a:lstStyle>
            <a:lvl1pPr marL="0" indent="0">
              <a:buNone/>
              <a:defRPr sz="2400" b="1" baseline="0">
                <a:solidFill>
                  <a:schemeClr val="accent5">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98620" y="2512772"/>
            <a:ext cx="5700987" cy="3187763"/>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299606" y="1901951"/>
            <a:ext cx="5497380" cy="620719"/>
          </a:xfrm>
        </p:spPr>
        <p:txBody>
          <a:bodyPr anchor="b"/>
          <a:lstStyle>
            <a:lvl1pPr marL="0" indent="0">
              <a:buNone/>
              <a:defRPr sz="2400" b="1">
                <a:solidFill>
                  <a:schemeClr val="accent5">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99606" y="2512772"/>
            <a:ext cx="5497380" cy="3187763"/>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9/29/2018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9/29/2018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9/29/2018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9/29/2018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9/29/2018</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en.wikipedia.org/wiki/Meninges" TargetMode="External"/><Relationship Id="rId3" Type="http://schemas.openxmlformats.org/officeDocument/2006/relationships/hyperlink" Target="https://en.wikipedia.org/wiki/Epithelial_tissue" TargetMode="External"/><Relationship Id="rId7" Type="http://schemas.openxmlformats.org/officeDocument/2006/relationships/hyperlink" Target="https://en.wikipedia.org/wiki/Central_nervous_system" TargetMode="External"/><Relationship Id="rId2" Type="http://schemas.openxmlformats.org/officeDocument/2006/relationships/hyperlink" Target="https://en.wikipedia.org/wiki/Tissue_(biology)" TargetMode="External"/><Relationship Id="rId1" Type="http://schemas.openxmlformats.org/officeDocument/2006/relationships/slideLayout" Target="../slideLayouts/slideLayout8.xml"/><Relationship Id="rId6" Type="http://schemas.openxmlformats.org/officeDocument/2006/relationships/hyperlink" Target="https://en.wikipedia.org/wiki/Nervous_system" TargetMode="External"/><Relationship Id="rId5" Type="http://schemas.openxmlformats.org/officeDocument/2006/relationships/hyperlink" Target="https://en.wikipedia.org/wiki/Nervous_tissue" TargetMode="External"/><Relationship Id="rId10" Type="http://schemas.openxmlformats.org/officeDocument/2006/relationships/hyperlink" Target="https://en.wikipedia.org/wiki/Spinal_cord" TargetMode="External"/><Relationship Id="rId4" Type="http://schemas.openxmlformats.org/officeDocument/2006/relationships/hyperlink" Target="https://en.wikipedia.org/wiki/Muscle_tissue" TargetMode="External"/><Relationship Id="rId9" Type="http://schemas.openxmlformats.org/officeDocument/2006/relationships/hyperlink" Target="https://en.wikipedia.org/wiki/Brain"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2343311"/>
            <a:ext cx="12192000" cy="9356408"/>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Lec</a:t>
            </a:r>
            <a:r>
              <a:rPr lang="en-US" sz="3600" b="1" dirty="0">
                <a:solidFill>
                  <a:srgbClr val="000000"/>
                </a:solidFill>
                <a:latin typeface="Times New Roman" pitchFamily="18" charset="0"/>
                <a:ea typeface="Times New Roman" pitchFamily="18" charset="0"/>
                <a:cs typeface="Times New Roman" pitchFamily="18" charset="0"/>
              </a:rPr>
              <a:t> -6-</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44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Connective Tissue :</a:t>
            </a:r>
            <a:endParaRPr kumimoji="0" lang="en-US" sz="36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a:ln>
                  <a:noFill/>
                </a:ln>
                <a:solidFill>
                  <a:srgbClr val="000000"/>
                </a:solidFill>
                <a:effectLst/>
                <a:latin typeface="Arial" pitchFamily="34" charset="0"/>
                <a:ea typeface="Times New Roman" pitchFamily="18" charset="0"/>
                <a:cs typeface="Arial" pitchFamily="34" charset="0"/>
              </a:rPr>
              <a:t>Connective tissue</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a:t>
            </a:r>
            <a:r>
              <a:rPr kumimoji="0" lang="en-US" sz="3200" b="1" i="0" u="none" strike="noStrike" cap="none" normalizeH="0" baseline="0" dirty="0">
                <a:ln>
                  <a:noFill/>
                </a:ln>
                <a:solidFill>
                  <a:srgbClr val="000000"/>
                </a:solidFill>
                <a:effectLst/>
                <a:latin typeface="Arial" pitchFamily="34" charset="0"/>
                <a:ea typeface="Times New Roman" pitchFamily="18" charset="0"/>
                <a:cs typeface="Arial" pitchFamily="34" charset="0"/>
              </a:rPr>
              <a:t>CT</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is one of the four types of biological </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hlinkClick r:id="rId2" tooltip="Tissue (biology)"/>
              </a:rPr>
              <a:t>tissue</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that support, connect, or separate different types of tissues and organs in the body. The other three types are </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hlinkClick r:id="rId3" tooltip="Epithelial tissue"/>
              </a:rPr>
              <a:t>epithelial</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hlinkClick r:id="rId4" tooltip="Muscle tissue"/>
              </a:rPr>
              <a:t>muscle</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and </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hlinkClick r:id="rId5" tooltip="Nervous tissue"/>
              </a:rPr>
              <a:t>nervous</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tissue. Connective tissue is found in between other tissues everywhere in the body, including the </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hlinkClick r:id="rId6" tooltip="Nervous system"/>
              </a:rPr>
              <a:t>nervous system</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In the </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hlinkClick r:id="rId7" tooltip="Central nervous system"/>
              </a:rPr>
              <a:t>central nervous system</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the three outer membranes (the </a:t>
            </a:r>
            <a:r>
              <a:rPr kumimoji="0" lang="en-US" sz="3200" b="0" i="0" u="none" strike="noStrike" cap="none" normalizeH="0" baseline="0" dirty="0" err="1">
                <a:ln>
                  <a:noFill/>
                </a:ln>
                <a:solidFill>
                  <a:srgbClr val="000000"/>
                </a:solidFill>
                <a:effectLst/>
                <a:latin typeface="Arial" pitchFamily="34" charset="0"/>
                <a:ea typeface="Times New Roman" pitchFamily="18" charset="0"/>
                <a:cs typeface="Arial" pitchFamily="34" charset="0"/>
                <a:hlinkClick r:id="rId8" tooltip="Meninges"/>
              </a:rPr>
              <a:t>meninges</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that envelop the </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hlinkClick r:id="rId9" tooltip="Brain"/>
              </a:rPr>
              <a:t>brain</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and </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hlinkClick r:id="rId10" tooltip="Spinal cord"/>
              </a:rPr>
              <a:t>spinal cord</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are composed of connective tissue.</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32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0" y="1428736"/>
            <a:ext cx="12192000" cy="8371523"/>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Structural Elements of Connective Tissue :</a:t>
            </a:r>
            <a:endParaRPr kumimoji="0" lang="en-US" sz="3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C</a:t>
            </a: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onnective tissues contains a matrix and 3 types of fibers</a:t>
            </a: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 :</a:t>
            </a:r>
            <a:endParaRPr kumimoji="0" lang="en-US" sz="3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a:ln>
                  <a:noFill/>
                </a:ln>
                <a:solidFill>
                  <a:srgbClr val="000000"/>
                </a:solidFill>
                <a:effectLst/>
                <a:latin typeface="Calibri" pitchFamily="34" charset="0"/>
                <a:ea typeface="Times New Roman" pitchFamily="18" charset="0"/>
                <a:cs typeface="Arial" pitchFamily="34" charset="0"/>
              </a:rPr>
              <a:t>Matrix :</a:t>
            </a:r>
            <a:r>
              <a:rPr kumimoji="0" lang="en-US" sz="3600" b="1" i="0" u="none" strike="noStrike" cap="none" normalizeH="0" baseline="0" dirty="0">
                <a:ln>
                  <a:noFill/>
                </a:ln>
                <a:solidFill>
                  <a:srgbClr val="000000"/>
                </a:solidFill>
                <a:effectLst/>
                <a:latin typeface="Arial"/>
                <a:ea typeface="Times New Roman" pitchFamily="18" charset="0"/>
                <a:cs typeface="Arial" pitchFamily="34" charset="0"/>
              </a:rPr>
              <a:t> </a:t>
            </a:r>
            <a:r>
              <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Matrix is produced by the cells of the tissue and can be fluid, gel-like, or solid</a:t>
            </a:r>
            <a:endParaRPr kumimoji="0" lang="en-US" sz="3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600" b="1" i="0" u="none" strike="noStrike" cap="none" normalizeH="0" baseline="0" dirty="0" err="1">
                <a:ln>
                  <a:noFill/>
                </a:ln>
                <a:solidFill>
                  <a:srgbClr val="000000"/>
                </a:solidFill>
                <a:effectLst/>
                <a:latin typeface="Calibri" pitchFamily="34" charset="0"/>
                <a:ea typeface="Times New Roman" pitchFamily="18" charset="0"/>
                <a:cs typeface="Arial" pitchFamily="34" charset="0"/>
              </a:rPr>
              <a:t>Collagenous</a:t>
            </a:r>
            <a:r>
              <a:rPr kumimoji="0" lang="en-US" sz="3600" b="1" i="0" u="none" strike="noStrike" cap="none" normalizeH="0" baseline="0" dirty="0">
                <a:ln>
                  <a:noFill/>
                </a:ln>
                <a:solidFill>
                  <a:srgbClr val="000000"/>
                </a:solidFill>
                <a:effectLst/>
                <a:latin typeface="Calibri" pitchFamily="34" charset="0"/>
                <a:ea typeface="Times New Roman" pitchFamily="18" charset="0"/>
                <a:cs typeface="Arial" pitchFamily="34" charset="0"/>
              </a:rPr>
              <a:t> fibers :</a:t>
            </a:r>
            <a:r>
              <a:rPr kumimoji="0" lang="en-US" sz="3600" b="0" i="0" u="none" strike="noStrike" cap="none" normalizeH="0" baseline="0" dirty="0">
                <a:ln>
                  <a:noFill/>
                </a:ln>
                <a:solidFill>
                  <a:srgbClr val="000000"/>
                </a:solidFill>
                <a:effectLst/>
                <a:latin typeface="Arial"/>
                <a:ea typeface="Times New Roman" pitchFamily="18" charset="0"/>
                <a:cs typeface="Times New Roman" pitchFamily="18" charset="0"/>
              </a:rPr>
              <a:t> </a:t>
            </a:r>
            <a:r>
              <a:rPr kumimoji="0" lang="en-US" sz="36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Collagenous</a:t>
            </a:r>
            <a:r>
              <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fibers provide</a:t>
            </a:r>
            <a:r>
              <a:rPr kumimoji="0" lang="en-US" sz="3600" b="0" i="0" u="none" strike="noStrike" cap="none" normalizeH="0" baseline="0" dirty="0">
                <a:ln>
                  <a:noFill/>
                </a:ln>
                <a:solidFill>
                  <a:srgbClr val="000000"/>
                </a:solidFill>
                <a:effectLst/>
                <a:latin typeface="Arial"/>
                <a:ea typeface="Times New Roman" pitchFamily="18" charset="0"/>
                <a:cs typeface="Times New Roman" pitchFamily="18" charset="0"/>
              </a:rPr>
              <a:t> </a:t>
            </a:r>
            <a:r>
              <a:rPr kumimoji="0" lang="en-US" sz="36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strength</a:t>
            </a:r>
            <a:r>
              <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They are made of collagen and consist of bundles of fibrils.</a:t>
            </a:r>
            <a:endParaRPr kumimoji="0" lang="en-US" sz="3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600" b="1" i="0" u="none" strike="noStrike" cap="none" normalizeH="0" baseline="0" dirty="0">
                <a:ln>
                  <a:noFill/>
                </a:ln>
                <a:solidFill>
                  <a:srgbClr val="000000"/>
                </a:solidFill>
                <a:effectLst/>
                <a:latin typeface="Calibri" pitchFamily="34" charset="0"/>
                <a:ea typeface="Times New Roman" pitchFamily="18" charset="0"/>
                <a:cs typeface="Arial" pitchFamily="34" charset="0"/>
              </a:rPr>
              <a:t>Elastic fibers :</a:t>
            </a:r>
            <a:r>
              <a:rPr kumimoji="0" lang="en-US" sz="3600" b="0" i="0" u="none" strike="noStrike" cap="none" normalizeH="0" baseline="0" dirty="0">
                <a:ln>
                  <a:noFill/>
                </a:ln>
                <a:solidFill>
                  <a:srgbClr val="000000"/>
                </a:solidFill>
                <a:effectLst/>
                <a:latin typeface="Arial"/>
                <a:ea typeface="Times New Roman" pitchFamily="18" charset="0"/>
                <a:cs typeface="Times New Roman" pitchFamily="18" charset="0"/>
              </a:rPr>
              <a:t> </a:t>
            </a:r>
            <a:r>
              <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Elastic fibers make tissue </a:t>
            </a:r>
            <a:r>
              <a:rPr kumimoji="0" lang="en-US" sz="3600" b="0" i="0" u="none" strike="noStrike" cap="none" normalizeH="0" baseline="0" dirty="0">
                <a:ln>
                  <a:noFill/>
                </a:ln>
                <a:solidFill>
                  <a:srgbClr val="000000"/>
                </a:solidFill>
                <a:effectLst/>
                <a:latin typeface="Arial"/>
                <a:ea typeface="Times New Roman" pitchFamily="18" charset="0"/>
                <a:cs typeface="Times New Roman" pitchFamily="18" charset="0"/>
              </a:rPr>
              <a:t>“</a:t>
            </a:r>
            <a:r>
              <a:rPr kumimoji="0" lang="en-US" sz="36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stretchable</a:t>
            </a:r>
            <a:r>
              <a:rPr kumimoji="0" lang="en-US" sz="3600" b="0" i="0" u="none" strike="noStrike" cap="none" normalizeH="0" baseline="0" dirty="0">
                <a:ln>
                  <a:noFill/>
                </a:ln>
                <a:solidFill>
                  <a:srgbClr val="000000"/>
                </a:solidFill>
                <a:effectLst/>
                <a:latin typeface="Arial"/>
                <a:ea typeface="Times New Roman" pitchFamily="18" charset="0"/>
                <a:cs typeface="Times New Roman" pitchFamily="18" charset="0"/>
              </a:rPr>
              <a:t>”</a:t>
            </a:r>
            <a:r>
              <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and are made of </a:t>
            </a:r>
            <a:r>
              <a:rPr kumimoji="0" lang="en-US" sz="36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elastin</a:t>
            </a:r>
            <a:r>
              <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endParaRPr kumimoji="0" lang="en-US" sz="3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a:ln>
                  <a:noFill/>
                </a:ln>
                <a:solidFill>
                  <a:srgbClr val="000000"/>
                </a:solidFill>
                <a:effectLst/>
                <a:latin typeface="Calibri" pitchFamily="34" charset="0"/>
                <a:ea typeface="Times New Roman" pitchFamily="18" charset="0"/>
                <a:cs typeface="Arial" pitchFamily="34" charset="0"/>
              </a:rPr>
              <a:t>3- Reticular fibers :</a:t>
            </a:r>
            <a:r>
              <a:rPr kumimoji="0" lang="en-US" sz="3600" b="0" i="0" u="none" strike="noStrike" cap="none" normalizeH="0" baseline="0" dirty="0">
                <a:ln>
                  <a:noFill/>
                </a:ln>
                <a:solidFill>
                  <a:srgbClr val="000000"/>
                </a:solidFill>
                <a:effectLst/>
                <a:latin typeface="Arial"/>
                <a:ea typeface="Times New Roman" pitchFamily="18" charset="0"/>
                <a:cs typeface="Times New Roman" pitchFamily="18" charset="0"/>
              </a:rPr>
              <a:t> </a:t>
            </a:r>
            <a:r>
              <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Reticular fibers</a:t>
            </a:r>
            <a:r>
              <a:rPr kumimoji="0" lang="en-US" sz="3600" b="0" i="0" u="none" strike="noStrike" cap="none" normalizeH="0" baseline="0" dirty="0">
                <a:ln>
                  <a:noFill/>
                </a:ln>
                <a:solidFill>
                  <a:srgbClr val="000000"/>
                </a:solidFill>
                <a:effectLst/>
                <a:latin typeface="Arial"/>
                <a:ea typeface="Times New Roman" pitchFamily="18" charset="0"/>
                <a:cs typeface="Times New Roman" pitchFamily="18" charset="0"/>
              </a:rPr>
              <a:t> </a:t>
            </a:r>
            <a:r>
              <a:rPr kumimoji="0" lang="en-US" sz="36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join</a:t>
            </a:r>
            <a:r>
              <a:rPr kumimoji="0" lang="en-US" sz="3600" b="0" i="0" u="none" strike="noStrike" cap="none" normalizeH="0" baseline="0" dirty="0">
                <a:ln>
                  <a:noFill/>
                </a:ln>
                <a:solidFill>
                  <a:srgbClr val="000000"/>
                </a:solidFill>
                <a:effectLst/>
                <a:latin typeface="Arial"/>
                <a:ea typeface="Times New Roman" pitchFamily="18" charset="0"/>
                <a:cs typeface="Times New Roman" pitchFamily="18" charset="0"/>
              </a:rPr>
              <a:t> </a:t>
            </a:r>
            <a:r>
              <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connective tissues to other tissues. Reticular fibers consist of one or more types of very thin collagen fibers.</a:t>
            </a:r>
          </a:p>
          <a:p>
            <a:pPr marL="0" marR="0" lvl="0" indent="0" algn="l" defTabSz="914400" rtl="0" eaLnBrk="0" fontAlgn="base" latinLnBrk="0" hangingPunct="0">
              <a:lnSpc>
                <a:spcPct val="100000"/>
              </a:lnSpc>
              <a:spcBef>
                <a:spcPct val="0"/>
              </a:spcBef>
              <a:spcAft>
                <a:spcPct val="0"/>
              </a:spcAft>
              <a:buClrTx/>
              <a:buSzTx/>
              <a:buFontTx/>
              <a:buNone/>
              <a:tabLst/>
            </a:pPr>
            <a:endParaRPr lang="en-US" sz="3600" dirty="0">
              <a:solidFill>
                <a:srgbClr val="000000"/>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1908838"/>
            <a:ext cx="12192000" cy="5729733"/>
          </a:xfrm>
          <a:prstGeom prst="rect">
            <a:avLst/>
          </a:prstGeom>
          <a:solidFill>
            <a:srgbClr val="FFFFFF"/>
          </a:solidFill>
          <a:ln w="9525">
            <a:noFill/>
            <a:miter lim="800000"/>
            <a:headEnd/>
            <a:tailEnd/>
          </a:ln>
          <a:effectLst/>
        </p:spPr>
        <p:txBody>
          <a:bodyPr vert="horz" wrap="square" lIns="485622" tIns="126960" rIns="15870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40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Connective Tissue Proper :</a:t>
            </a:r>
            <a:endParaRPr kumimoji="0" lang="en-US" sz="3200" b="1" i="0" u="none" strike="noStrike" cap="none" normalizeH="0" baseline="0" dirty="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Loose connective Tissue:</a:t>
            </a:r>
            <a:endParaRPr kumimoji="0" lang="en-US" sz="32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This type of tissue contains many cells, a loose arrangement of fibers, and moderately viscous fluid matrix.</a:t>
            </a:r>
            <a:endParaRPr kumimoji="0" lang="en-US" sz="3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1- </a:t>
            </a:r>
            <a:r>
              <a:rPr kumimoji="0" lang="en-US" sz="3600" b="1" i="0" u="none" strike="noStrike" cap="none" normalizeH="0" baseline="0" dirty="0" err="1">
                <a:ln>
                  <a:noFill/>
                </a:ln>
                <a:solidFill>
                  <a:srgbClr val="000000"/>
                </a:solidFill>
                <a:effectLst/>
                <a:latin typeface="Arial" pitchFamily="34" charset="0"/>
                <a:ea typeface="Times New Roman" pitchFamily="18" charset="0"/>
                <a:cs typeface="Arial" pitchFamily="34" charset="0"/>
              </a:rPr>
              <a:t>Areolar</a:t>
            </a: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 :</a:t>
            </a:r>
            <a:endParaRPr kumimoji="0" lang="en-US" sz="32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Loose </a:t>
            </a:r>
            <a:r>
              <a:rPr kumimoji="0" lang="en-US" sz="3600" b="1" i="0" u="none" strike="noStrike" cap="none" normalizeH="0" baseline="0" dirty="0" err="1">
                <a:ln>
                  <a:noFill/>
                </a:ln>
                <a:solidFill>
                  <a:srgbClr val="000000"/>
                </a:solidFill>
                <a:effectLst/>
                <a:latin typeface="Arial" pitchFamily="34" charset="0"/>
                <a:ea typeface="Times New Roman" pitchFamily="18" charset="0"/>
                <a:cs typeface="Arial" pitchFamily="34" charset="0"/>
              </a:rPr>
              <a:t>areolar</a:t>
            </a: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 connective tissue</a:t>
            </a: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 is the most widespread type of connective tissue proper. It underlies almost all of the epithelia in the body.</a:t>
            </a:r>
            <a:endParaRPr kumimoji="0" lang="en-US" sz="3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                             </a:t>
            </a:r>
            <a:r>
              <a:rPr kumimoji="0" lang="en-US" sz="2800" b="0" i="0" u="none" strike="noStrike" cap="none" normalizeH="0" baseline="0" dirty="0">
                <a:ln>
                  <a:noFill/>
                </a:ln>
                <a:solidFill>
                  <a:srgbClr val="000000"/>
                </a:solidFill>
                <a:effectLst/>
                <a:latin typeface="Arial" pitchFamily="34" charset="0"/>
                <a:ea typeface="Times New Roman" pitchFamily="18" charset="0"/>
                <a:cs typeface="Arial" pitchFamily="34" charset="0"/>
              </a:rPr>
              <a:t>             </a:t>
            </a:r>
            <a:endParaRPr kumimoji="0" lang="en-US" sz="3600" b="0" i="0" u="none" strike="noStrike" cap="none" normalizeH="0" baseline="0" dirty="0">
              <a:ln>
                <a:noFill/>
              </a:ln>
              <a:solidFill>
                <a:schemeClr val="tx1"/>
              </a:solidFill>
              <a:effectLst/>
              <a:latin typeface="Arial" pitchFamily="34" charset="0"/>
              <a:cs typeface="Arial" pitchFamily="34" charset="0"/>
            </a:endParaRPr>
          </a:p>
        </p:txBody>
      </p:sp>
      <p:sp>
        <p:nvSpPr>
          <p:cNvPr id="17411" name="Rectangle 3"/>
          <p:cNvSpPr>
            <a:spLocks noChangeArrowheads="1"/>
          </p:cNvSpPr>
          <p:nvPr/>
        </p:nvSpPr>
        <p:spPr bwMode="auto">
          <a:xfrm>
            <a:off x="0" y="2408238"/>
            <a:ext cx="184731" cy="707886"/>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br>
              <a:rPr kumimoji="0" lang="en-US" sz="1400" b="0" i="0" u="none" strike="noStrike" cap="none" normalizeH="0" baseline="0" dirty="0">
                <a:ln>
                  <a:noFill/>
                </a:ln>
                <a:solidFill>
                  <a:srgbClr val="000000"/>
                </a:solidFill>
                <a:effectLst/>
                <a:latin typeface="Arial" pitchFamily="34" charset="0"/>
                <a:ea typeface="Times New Roman" pitchFamily="18" charset="0"/>
                <a:cs typeface="Arial" pitchFamily="34" charset="0"/>
              </a:rPr>
            </a:br>
            <a:br>
              <a:rPr kumimoji="0" lang="en-US" sz="1400" b="0" i="0" u="none" strike="noStrike" cap="none" normalizeH="0" baseline="0" dirty="0">
                <a:ln>
                  <a:noFill/>
                </a:ln>
                <a:solidFill>
                  <a:srgbClr val="000000"/>
                </a:solidFill>
                <a:effectLst/>
                <a:latin typeface="Arial" pitchFamily="34" charset="0"/>
                <a:ea typeface="Times New Roman" pitchFamily="18" charset="0"/>
                <a:cs typeface="Arial" pitchFamily="34" charset="0"/>
              </a:rPr>
            </a:br>
            <a:endParaRPr kumimoji="0" lang="en-US" sz="1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85860"/>
            <a:ext cx="12192000" cy="5632311"/>
          </a:xfrm>
          <a:prstGeom prst="rect">
            <a:avLst/>
          </a:prstGeom>
        </p:spPr>
        <p:txBody>
          <a:bodyPr wrap="square">
            <a:spAutoFit/>
          </a:bodyPr>
          <a:lstStyle/>
          <a:p>
            <a:pPr lvl="0" eaLnBrk="0" fontAlgn="base" hangingPunct="0">
              <a:spcBef>
                <a:spcPct val="0"/>
              </a:spcBef>
              <a:spcAft>
                <a:spcPct val="0"/>
              </a:spcAft>
            </a:pPr>
            <a:r>
              <a:rPr lang="en-US" sz="4000" b="1" u="sng" dirty="0">
                <a:solidFill>
                  <a:srgbClr val="000000"/>
                </a:solidFill>
                <a:latin typeface="Arial" pitchFamily="34" charset="0"/>
                <a:ea typeface="Times New Roman" pitchFamily="18" charset="0"/>
                <a:cs typeface="Arial" pitchFamily="34" charset="0"/>
              </a:rPr>
              <a:t>Functions </a:t>
            </a:r>
            <a:r>
              <a:rPr lang="en-US" sz="4000" b="1" dirty="0">
                <a:solidFill>
                  <a:srgbClr val="000000"/>
                </a:solidFill>
                <a:latin typeface="Arial" pitchFamily="34" charset="0"/>
                <a:ea typeface="Times New Roman" pitchFamily="18" charset="0"/>
                <a:cs typeface="Arial" pitchFamily="34" charset="0"/>
              </a:rPr>
              <a:t>:</a:t>
            </a:r>
            <a:r>
              <a:rPr lang="en-US" sz="4000" dirty="0">
                <a:solidFill>
                  <a:srgbClr val="000000"/>
                </a:solidFill>
                <a:latin typeface="Arial" pitchFamily="34" charset="0"/>
                <a:ea typeface="Times New Roman" pitchFamily="18" charset="0"/>
                <a:cs typeface="Arial" pitchFamily="34" charset="0"/>
              </a:rPr>
              <a:t> Support and binding of other tissues, holding body fluids, defending the body against infection, storing nutrients as fat.</a:t>
            </a:r>
            <a:endParaRPr lang="en-US" sz="36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4000" dirty="0">
                <a:solidFill>
                  <a:srgbClr val="000000"/>
                </a:solidFill>
                <a:latin typeface="Arial" pitchFamily="34" charset="0"/>
                <a:ea typeface="Times New Roman" pitchFamily="18" charset="0"/>
                <a:cs typeface="Arial" pitchFamily="34" charset="0"/>
              </a:rPr>
              <a:t>It contain a 2 types of fibers </a:t>
            </a:r>
          </a:p>
          <a:p>
            <a:pPr lvl="0" eaLnBrk="0" fontAlgn="base" hangingPunct="0">
              <a:spcBef>
                <a:spcPct val="0"/>
              </a:spcBef>
              <a:spcAft>
                <a:spcPct val="0"/>
              </a:spcAft>
            </a:pPr>
            <a:endParaRPr lang="en-US" sz="4000" dirty="0">
              <a:solidFill>
                <a:srgbClr val="000000"/>
              </a:solidFill>
              <a:latin typeface="Arial" pitchFamily="34" charset="0"/>
              <a:ea typeface="Times New Roman" pitchFamily="18" charset="0"/>
              <a:cs typeface="Arial" pitchFamily="34" charset="0"/>
            </a:endParaRPr>
          </a:p>
          <a:p>
            <a:pPr lvl="0" eaLnBrk="0" fontAlgn="base" hangingPunct="0">
              <a:spcBef>
                <a:spcPct val="0"/>
              </a:spcBef>
              <a:spcAft>
                <a:spcPct val="0"/>
              </a:spcAft>
            </a:pPr>
            <a:endParaRPr lang="en-US" sz="4000" dirty="0">
              <a:solidFill>
                <a:srgbClr val="000000"/>
              </a:solidFill>
              <a:latin typeface="Arial" pitchFamily="34" charset="0"/>
              <a:ea typeface="Times New Roman" pitchFamily="18" charset="0"/>
              <a:cs typeface="Arial" pitchFamily="34" charset="0"/>
            </a:endParaRPr>
          </a:p>
          <a:p>
            <a:pPr lvl="0" eaLnBrk="0" fontAlgn="base" hangingPunct="0">
              <a:spcBef>
                <a:spcPct val="0"/>
              </a:spcBef>
              <a:spcAft>
                <a:spcPct val="0"/>
              </a:spcAft>
            </a:pPr>
            <a:endParaRPr lang="en-US" sz="4000" dirty="0">
              <a:solidFill>
                <a:srgbClr val="000000"/>
              </a:solidFill>
              <a:latin typeface="Arial" pitchFamily="34" charset="0"/>
              <a:ea typeface="Times New Roman" pitchFamily="18" charset="0"/>
              <a:cs typeface="Arial" pitchFamily="34" charset="0"/>
            </a:endParaRPr>
          </a:p>
          <a:p>
            <a:pPr lvl="0" eaLnBrk="0" fontAlgn="base" hangingPunct="0">
              <a:spcBef>
                <a:spcPct val="0"/>
              </a:spcBef>
              <a:spcAft>
                <a:spcPct val="0"/>
              </a:spcAft>
            </a:pPr>
            <a:endParaRPr lang="en-US" sz="4000" dirty="0">
              <a:solidFill>
                <a:srgbClr val="000000"/>
              </a:solidFill>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4000" dirty="0">
                <a:solidFill>
                  <a:srgbClr val="000000"/>
                </a:solidFill>
                <a:latin typeface="Arial" pitchFamily="34" charset="0"/>
                <a:ea typeface="Times New Roman" pitchFamily="18" charset="0"/>
                <a:cs typeface="Arial" pitchFamily="34" charset="0"/>
              </a:rPr>
              <a:t> </a:t>
            </a:r>
            <a:r>
              <a:rPr lang="en-US" dirty="0">
                <a:solidFill>
                  <a:srgbClr val="000000"/>
                </a:solidFill>
                <a:latin typeface="Arial" pitchFamily="34" charset="0"/>
                <a:ea typeface="Times New Roman" pitchFamily="18" charset="0"/>
                <a:cs typeface="Arial" pitchFamily="34" charset="0"/>
              </a:rPr>
              <a:t>:</a:t>
            </a:r>
            <a:endParaRPr lang="en-US" sz="1600" dirty="0">
              <a:latin typeface="Arial" pitchFamily="34" charset="0"/>
              <a:ea typeface="Times New Roman" pitchFamily="18" charset="0"/>
              <a:cs typeface="Arial" pitchFamily="34" charset="0"/>
            </a:endParaRPr>
          </a:p>
        </p:txBody>
      </p:sp>
      <p:pic>
        <p:nvPicPr>
          <p:cNvPr id="5" name="Picture 4" descr="photomicrograph-of-areolar-connective-tissue-cultura-sciencealvin-telser-phd"/>
          <p:cNvPicPr>
            <a:picLocks noChangeAspect="1" noChangeArrowheads="1"/>
          </p:cNvPicPr>
          <p:nvPr/>
        </p:nvPicPr>
        <p:blipFill>
          <a:blip r:embed="rId2"/>
          <a:srcRect/>
          <a:stretch>
            <a:fillRect/>
          </a:stretch>
        </p:blipFill>
        <p:spPr bwMode="auto">
          <a:xfrm>
            <a:off x="1952596" y="4286256"/>
            <a:ext cx="8143932" cy="228601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0" y="1285860"/>
            <a:ext cx="12192000" cy="13326725"/>
          </a:xfrm>
          <a:prstGeom prst="rect">
            <a:avLst/>
          </a:prstGeom>
          <a:solidFill>
            <a:srgbClr val="FFFFFF"/>
          </a:solidFill>
          <a:ln w="9525">
            <a:noFill/>
            <a:miter lim="800000"/>
            <a:headEnd/>
            <a:tailEnd/>
          </a:ln>
          <a:effectLst/>
        </p:spPr>
        <p:txBody>
          <a:bodyPr vert="horz" wrap="square" lIns="91440" tIns="45720" rIns="15870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1"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2-Adipose :                                                                                      </a:t>
            </a:r>
            <a:endParaRPr kumimoji="0" lang="en-US" sz="32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Loose adipose tissue </a:t>
            </a: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is crowded with fat cells, which account for 90% of its mass. Adipose tissue is richly </a:t>
            </a:r>
            <a:r>
              <a:rPr kumimoji="0" lang="en-US" sz="3600" b="0" i="0" u="none" strike="noStrike" cap="none" normalizeH="0" baseline="0" dirty="0" err="1">
                <a:ln>
                  <a:noFill/>
                </a:ln>
                <a:solidFill>
                  <a:srgbClr val="000000"/>
                </a:solidFill>
                <a:effectLst/>
                <a:latin typeface="Arial" pitchFamily="34" charset="0"/>
                <a:ea typeface="Times New Roman" pitchFamily="18" charset="0"/>
                <a:cs typeface="Arial" pitchFamily="34" charset="0"/>
              </a:rPr>
              <a:t>vascularized</a:t>
            </a: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 It removes lipids from the bloodstream after meals and later releases them into the blood, as needed.</a:t>
            </a:r>
          </a:p>
          <a:p>
            <a:pPr lvl="0" rtl="1" fontAlgn="base">
              <a:spcBef>
                <a:spcPct val="0"/>
              </a:spcBef>
              <a:spcAft>
                <a:spcPct val="0"/>
              </a:spcAft>
            </a:pPr>
            <a:r>
              <a:rPr lang="en-US" sz="3600" b="1" u="sng" dirty="0">
                <a:solidFill>
                  <a:srgbClr val="000000"/>
                </a:solidFill>
                <a:latin typeface="Arial" pitchFamily="34" charset="0"/>
                <a:ea typeface="Times New Roman" pitchFamily="18" charset="0"/>
                <a:cs typeface="Arial" pitchFamily="34" charset="0"/>
              </a:rPr>
              <a:t>Function</a:t>
            </a:r>
            <a:r>
              <a:rPr lang="en-US" sz="3600" b="1" dirty="0">
                <a:solidFill>
                  <a:srgbClr val="000000"/>
                </a:solidFill>
                <a:latin typeface="Arial" pitchFamily="34" charset="0"/>
                <a:ea typeface="Times New Roman" pitchFamily="18" charset="0"/>
                <a:cs typeface="Arial" pitchFamily="34" charset="0"/>
              </a:rPr>
              <a:t> :</a:t>
            </a:r>
            <a:r>
              <a:rPr lang="en-US" sz="3600" dirty="0">
                <a:solidFill>
                  <a:srgbClr val="000000"/>
                </a:solidFill>
                <a:latin typeface="Arial" pitchFamily="34" charset="0"/>
                <a:ea typeface="Times New Roman" pitchFamily="18" charset="0"/>
                <a:cs typeface="Arial" pitchFamily="34" charset="0"/>
              </a:rPr>
              <a:t> Reserve food fuel, insulates against heat loss, supports and protects organs.</a:t>
            </a:r>
            <a:endParaRPr lang="en-US" sz="2800" dirty="0">
              <a:latin typeface="Arial" pitchFamily="34" charset="0"/>
              <a:cs typeface="Arial" pitchFamily="34" charset="0"/>
            </a:endParaRPr>
          </a:p>
          <a:p>
            <a:pPr lvl="0" eaLnBrk="0" fontAlgn="base" hangingPunct="0">
              <a:spcBef>
                <a:spcPct val="0"/>
              </a:spcBef>
              <a:spcAft>
                <a:spcPct val="0"/>
              </a:spcAft>
            </a:pPr>
            <a:r>
              <a:rPr lang="en-US" sz="3600" b="1" u="sng" dirty="0">
                <a:solidFill>
                  <a:srgbClr val="000000"/>
                </a:solidFill>
                <a:latin typeface="Arial" pitchFamily="34" charset="0"/>
                <a:ea typeface="Times New Roman" pitchFamily="18" charset="0"/>
                <a:cs typeface="Arial" pitchFamily="34" charset="0"/>
              </a:rPr>
              <a:t>Location</a:t>
            </a:r>
            <a:r>
              <a:rPr lang="en-US" sz="3600" b="1" dirty="0">
                <a:solidFill>
                  <a:srgbClr val="000000"/>
                </a:solidFill>
                <a:latin typeface="Arial" pitchFamily="34" charset="0"/>
                <a:ea typeface="Times New Roman" pitchFamily="18" charset="0"/>
                <a:cs typeface="Arial" pitchFamily="34" charset="0"/>
              </a:rPr>
              <a:t> :</a:t>
            </a:r>
            <a:r>
              <a:rPr lang="en-US" sz="3600" dirty="0">
                <a:solidFill>
                  <a:srgbClr val="000000"/>
                </a:solidFill>
                <a:latin typeface="Arial" pitchFamily="34" charset="0"/>
                <a:ea typeface="Times New Roman" pitchFamily="18" charset="0"/>
                <a:cs typeface="Arial" pitchFamily="34" charset="0"/>
              </a:rPr>
              <a:t> Much of the body's adipose tissue is found in the hypodermis, but it is also abundant in the mesenteries and forms cushioning pads around the kidneys and behind he eyeballs.</a:t>
            </a:r>
            <a:endParaRPr lang="en-US" sz="2800" dirty="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sz="3200" dirty="0">
              <a:solidFill>
                <a:srgbClr val="000000"/>
              </a:solidFill>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a:ln>
                <a:noFill/>
              </a:ln>
              <a:solidFill>
                <a:srgbClr val="0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sz="3200" dirty="0">
              <a:solidFill>
                <a:srgbClr val="000000"/>
              </a:solidFill>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a:ln>
                <a:noFill/>
              </a:ln>
              <a:solidFill>
                <a:srgbClr val="0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sz="3200" dirty="0">
              <a:solidFill>
                <a:srgbClr val="000000"/>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adipose"/>
          <p:cNvPicPr>
            <a:picLocks noChangeAspect="1" noChangeArrowheads="1"/>
          </p:cNvPicPr>
          <p:nvPr/>
        </p:nvPicPr>
        <p:blipFill>
          <a:blip r:embed="rId2"/>
          <a:srcRect/>
          <a:stretch>
            <a:fillRect/>
          </a:stretch>
        </p:blipFill>
        <p:spPr bwMode="auto">
          <a:xfrm>
            <a:off x="452398" y="1643050"/>
            <a:ext cx="10644262" cy="4500594"/>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9522" y="1571612"/>
            <a:ext cx="11882478" cy="8956298"/>
          </a:xfrm>
          <a:prstGeom prst="rect">
            <a:avLst/>
          </a:prstGeom>
        </p:spPr>
        <p:txBody>
          <a:bodyPr wrap="square">
            <a:spAutoFit/>
          </a:bodyPr>
          <a:lstStyle/>
          <a:p>
            <a:pPr lvl="0" algn="just" eaLnBrk="0" fontAlgn="base" hangingPunct="0">
              <a:spcBef>
                <a:spcPct val="0"/>
              </a:spcBef>
              <a:spcAft>
                <a:spcPct val="0"/>
              </a:spcAft>
            </a:pPr>
            <a:r>
              <a:rPr lang="en-US" sz="3200" b="1" dirty="0">
                <a:solidFill>
                  <a:srgbClr val="000000"/>
                </a:solidFill>
                <a:latin typeface="Arial" pitchFamily="34" charset="0"/>
                <a:ea typeface="Times New Roman" pitchFamily="18" charset="0"/>
                <a:cs typeface="Arial" pitchFamily="34" charset="0"/>
              </a:rPr>
              <a:t>3- Reticular :</a:t>
            </a:r>
            <a:endParaRPr lang="en-US" sz="3200" b="1" dirty="0">
              <a:latin typeface="Arial" pitchFamily="34" charset="0"/>
              <a:ea typeface="Times New Roman" pitchFamily="18" charset="0"/>
              <a:cs typeface="Arial" pitchFamily="34" charset="0"/>
            </a:endParaRPr>
          </a:p>
          <a:p>
            <a:pPr lvl="0" algn="just" eaLnBrk="0" fontAlgn="base" hangingPunct="0">
              <a:spcBef>
                <a:spcPct val="0"/>
              </a:spcBef>
              <a:spcAft>
                <a:spcPct val="0"/>
              </a:spcAft>
            </a:pPr>
            <a:r>
              <a:rPr lang="en-US" sz="3200" b="1" dirty="0">
                <a:solidFill>
                  <a:srgbClr val="000000"/>
                </a:solidFill>
                <a:latin typeface="Arial" pitchFamily="34" charset="0"/>
                <a:ea typeface="Times New Roman" pitchFamily="18" charset="0"/>
                <a:cs typeface="Arial" pitchFamily="34" charset="0"/>
              </a:rPr>
              <a:t>Loose reticular tissue</a:t>
            </a:r>
            <a:r>
              <a:rPr lang="en-US" sz="3200" dirty="0">
                <a:solidFill>
                  <a:srgbClr val="000000"/>
                </a:solidFill>
                <a:latin typeface="Arial" pitchFamily="34" charset="0"/>
                <a:ea typeface="Times New Roman" pitchFamily="18" charset="0"/>
                <a:cs typeface="Arial" pitchFamily="34" charset="0"/>
              </a:rPr>
              <a:t> is similar to </a:t>
            </a:r>
            <a:r>
              <a:rPr lang="en-US" sz="3200" dirty="0" err="1">
                <a:solidFill>
                  <a:srgbClr val="000000"/>
                </a:solidFill>
                <a:latin typeface="Arial" pitchFamily="34" charset="0"/>
                <a:ea typeface="Times New Roman" pitchFamily="18" charset="0"/>
                <a:cs typeface="Arial" pitchFamily="34" charset="0"/>
              </a:rPr>
              <a:t>areolar</a:t>
            </a:r>
            <a:r>
              <a:rPr lang="en-US" sz="3200" dirty="0">
                <a:solidFill>
                  <a:srgbClr val="000000"/>
                </a:solidFill>
                <a:latin typeface="Arial" pitchFamily="34" charset="0"/>
                <a:ea typeface="Times New Roman" pitchFamily="18" charset="0"/>
                <a:cs typeface="Arial" pitchFamily="34" charset="0"/>
              </a:rPr>
              <a:t> tissue but the only fibers in its matrix are reticular fibers. Bone marrow, spleen and lymph nodes consist largely of reticular connective tissue.</a:t>
            </a:r>
          </a:p>
          <a:p>
            <a:pPr lvl="0" algn="just" eaLnBrk="0" fontAlgn="base" hangingPunct="0">
              <a:spcBef>
                <a:spcPct val="0"/>
              </a:spcBef>
              <a:spcAft>
                <a:spcPct val="0"/>
              </a:spcAft>
            </a:pPr>
            <a:endParaRPr lang="en-US" sz="3200" dirty="0">
              <a:solidFill>
                <a:srgbClr val="000000"/>
              </a:solidFill>
              <a:latin typeface="Arial" pitchFamily="34" charset="0"/>
              <a:ea typeface="Times New Roman" pitchFamily="18" charset="0"/>
              <a:cs typeface="Arial" pitchFamily="34" charset="0"/>
            </a:endParaRPr>
          </a:p>
          <a:p>
            <a:pPr lvl="0" rtl="1" fontAlgn="base">
              <a:spcBef>
                <a:spcPct val="0"/>
              </a:spcBef>
              <a:spcAft>
                <a:spcPct val="0"/>
              </a:spcAft>
            </a:pPr>
            <a:r>
              <a:rPr lang="en-US" sz="3200" b="1" u="sng" dirty="0">
                <a:solidFill>
                  <a:srgbClr val="000000"/>
                </a:solidFill>
                <a:latin typeface="Arial" pitchFamily="34" charset="0"/>
                <a:ea typeface="Times New Roman" pitchFamily="18" charset="0"/>
                <a:cs typeface="Arial" pitchFamily="34" charset="0"/>
              </a:rPr>
              <a:t>Function</a:t>
            </a:r>
            <a:r>
              <a:rPr lang="en-US" sz="3200" b="1" dirty="0">
                <a:solidFill>
                  <a:srgbClr val="000000"/>
                </a:solidFill>
                <a:latin typeface="Arial" pitchFamily="34" charset="0"/>
                <a:ea typeface="Times New Roman" pitchFamily="18" charset="0"/>
                <a:cs typeface="Arial" pitchFamily="34" charset="0"/>
              </a:rPr>
              <a:t> :</a:t>
            </a:r>
            <a:r>
              <a:rPr lang="en-US" sz="3200" dirty="0">
                <a:solidFill>
                  <a:srgbClr val="000000"/>
                </a:solidFill>
                <a:latin typeface="Arial" pitchFamily="34" charset="0"/>
                <a:ea typeface="Times New Roman" pitchFamily="18" charset="0"/>
                <a:cs typeface="Arial" pitchFamily="34" charset="0"/>
              </a:rPr>
              <a:t> Form a soft internal skeleton that supports other cell types like white blood cells, mast cells, macrophages.</a:t>
            </a:r>
            <a:endParaRPr lang="en-US" sz="2400" dirty="0">
              <a:latin typeface="Arial" pitchFamily="34" charset="0"/>
              <a:cs typeface="Arial" pitchFamily="34" charset="0"/>
            </a:endParaRPr>
          </a:p>
          <a:p>
            <a:pPr lvl="0" eaLnBrk="0" fontAlgn="base" hangingPunct="0">
              <a:spcBef>
                <a:spcPct val="0"/>
              </a:spcBef>
              <a:spcAft>
                <a:spcPct val="0"/>
              </a:spcAft>
            </a:pPr>
            <a:endParaRPr lang="en-US" sz="4000" dirty="0">
              <a:latin typeface="Arial" pitchFamily="34" charset="0"/>
              <a:cs typeface="Arial" pitchFamily="34" charset="0"/>
            </a:endParaRPr>
          </a:p>
          <a:p>
            <a:pPr lvl="0" algn="just" eaLnBrk="0" fontAlgn="base" hangingPunct="0">
              <a:spcBef>
                <a:spcPct val="0"/>
              </a:spcBef>
              <a:spcAft>
                <a:spcPct val="0"/>
              </a:spcAft>
            </a:pPr>
            <a:endParaRPr lang="en-US" sz="3200" dirty="0">
              <a:solidFill>
                <a:srgbClr val="000000"/>
              </a:solidFill>
              <a:latin typeface="Arial" pitchFamily="34" charset="0"/>
              <a:ea typeface="Times New Roman" pitchFamily="18"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solidFill>
                <a:srgbClr val="000000"/>
              </a:solidFill>
              <a:latin typeface="Arial" pitchFamily="34" charset="0"/>
              <a:cs typeface="Arial" pitchFamily="34" charset="0"/>
            </a:endParaRPr>
          </a:p>
          <a:p>
            <a:pPr lvl="0" eaLnBrk="0" fontAlgn="base" hangingPunct="0">
              <a:spcBef>
                <a:spcPct val="0"/>
              </a:spcBef>
              <a:spcAft>
                <a:spcPct val="0"/>
              </a:spcAft>
            </a:pPr>
            <a:endParaRPr lang="en-US" sz="1400" dirty="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1041974"/>
            <a:ext cx="12192000" cy="369332"/>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pic>
        <p:nvPicPr>
          <p:cNvPr id="3" name="Picture 6" descr="C:\Users\Sohil\Desktop\image011.jpg"/>
          <p:cNvPicPr>
            <a:picLocks noChangeAspect="1" noChangeArrowheads="1"/>
          </p:cNvPicPr>
          <p:nvPr/>
        </p:nvPicPr>
        <p:blipFill>
          <a:blip r:embed="rId2"/>
          <a:srcRect/>
          <a:stretch>
            <a:fillRect/>
          </a:stretch>
        </p:blipFill>
        <p:spPr bwMode="auto">
          <a:xfrm>
            <a:off x="881026" y="1857365"/>
            <a:ext cx="11072890" cy="400052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0" y="1796028"/>
            <a:ext cx="12192000" cy="13434447"/>
          </a:xfrm>
          <a:prstGeom prst="rect">
            <a:avLst/>
          </a:prstGeom>
          <a:solidFill>
            <a:srgbClr val="FFFFFF"/>
          </a:solidFill>
          <a:ln w="9525">
            <a:noFill/>
            <a:miter lim="800000"/>
            <a:headEnd/>
            <a:tailEnd/>
          </a:ln>
          <a:effectLst/>
        </p:spPr>
        <p:txBody>
          <a:bodyPr vert="horz" wrap="square" lIns="91440" tIns="45720" rIns="158700" bIns="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tabLst/>
            </a:pPr>
            <a:r>
              <a:rPr kumimoji="0" lang="en-US" sz="44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Dense Connective Tissue</a:t>
            </a:r>
            <a:r>
              <a:rPr kumimoji="0" lang="en-US" sz="4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r>
              <a:rPr kumimoji="0" lang="en-US" sz="4400" b="0" i="0" u="none" strike="noStrike" cap="none" normalizeH="0" baseline="0" dirty="0">
                <a:ln>
                  <a:noFill/>
                </a:ln>
                <a:solidFill>
                  <a:srgbClr val="000000"/>
                </a:solidFill>
                <a:effectLst/>
                <a:latin typeface="Arial" pitchFamily="34" charset="0"/>
                <a:ea typeface="Times New Roman" pitchFamily="18" charset="0"/>
                <a:cs typeface="Arial" pitchFamily="34" charset="0"/>
              </a:rPr>
              <a:t>In this type of tissue, the collagen </a:t>
            </a:r>
            <a:r>
              <a:rPr kumimoji="0" lang="en-US" sz="4400" b="0" i="0" u="none" strike="noStrike" cap="none" normalizeH="0" baseline="0" dirty="0" err="1">
                <a:ln>
                  <a:noFill/>
                </a:ln>
                <a:solidFill>
                  <a:srgbClr val="000000"/>
                </a:solidFill>
                <a:effectLst/>
                <a:latin typeface="Arial" pitchFamily="34" charset="0"/>
                <a:ea typeface="Times New Roman" pitchFamily="18" charset="0"/>
                <a:cs typeface="Arial" pitchFamily="34" charset="0"/>
              </a:rPr>
              <a:t>fibres</a:t>
            </a:r>
            <a:r>
              <a:rPr kumimoji="0" lang="en-US" sz="4400" b="0" i="0" u="none" strike="noStrike" cap="none" normalizeH="0" baseline="0" dirty="0">
                <a:ln>
                  <a:noFill/>
                </a:ln>
                <a:solidFill>
                  <a:srgbClr val="000000"/>
                </a:solidFill>
                <a:effectLst/>
                <a:latin typeface="Arial" pitchFamily="34" charset="0"/>
                <a:ea typeface="Times New Roman" pitchFamily="18" charset="0"/>
                <a:cs typeface="Arial" pitchFamily="34" charset="0"/>
              </a:rPr>
              <a:t> are densely packed, and arranged in parallel. This type of tissue is found in ligaments (which link bone to bone at joints) and tendons (connections between bones or cartilage and muscle). These are powerfully resistant to axially loaded tension forces, but allow                                         </a:t>
            </a:r>
            <a:r>
              <a:rPr kumimoji="0" lang="ar-IQ" sz="4400" b="0" i="0" u="none" strike="noStrike" cap="none" normalizeH="0" baseline="0" dirty="0">
                <a:ln>
                  <a:noFill/>
                </a:ln>
                <a:solidFill>
                  <a:srgbClr val="000000"/>
                </a:solidFill>
                <a:effectLst/>
                <a:latin typeface="Arial" pitchFamily="34" charset="0"/>
                <a:ea typeface="Times New Roman" pitchFamily="18" charset="0"/>
                <a:cs typeface="Arial" pitchFamily="34" charset="0"/>
              </a:rPr>
              <a:t>      </a:t>
            </a:r>
            <a:r>
              <a:rPr kumimoji="0" lang="en-US" sz="4400" b="0" i="0" u="none" strike="noStrike" cap="none" normalizeH="0" baseline="0" dirty="0">
                <a:ln>
                  <a:noFill/>
                </a:ln>
                <a:solidFill>
                  <a:srgbClr val="000000"/>
                </a:solidFill>
                <a:effectLst/>
                <a:latin typeface="Arial" pitchFamily="34" charset="0"/>
                <a:ea typeface="Times New Roman" pitchFamily="18" charset="0"/>
                <a:cs typeface="Arial" pitchFamily="34" charset="0"/>
              </a:rPr>
              <a:t>some stretch.</a:t>
            </a:r>
            <a:endParaRPr kumimoji="0" lang="en-US" sz="40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4400" b="0" i="0" u="none" strike="noStrike" cap="none" normalizeH="0" baseline="0" dirty="0">
                <a:ln>
                  <a:noFill/>
                </a:ln>
                <a:solidFill>
                  <a:srgbClr val="000000"/>
                </a:solidFill>
                <a:effectLst/>
                <a:latin typeface="Arial" pitchFamily="34" charset="0"/>
                <a:ea typeface="Times New Roman" pitchFamily="18" charset="0"/>
                <a:cs typeface="Arial" pitchFamily="34" charset="0"/>
              </a:rPr>
              <a:t>These three types of fibers are combined in different levels to produced connective tissue with different properties. For example, if a tissue has more </a:t>
            </a:r>
            <a:r>
              <a:rPr kumimoji="0" lang="en-US" sz="4400" b="0" i="0" u="none" strike="noStrike" cap="none" normalizeH="0" baseline="0" dirty="0" err="1">
                <a:ln>
                  <a:noFill/>
                </a:ln>
                <a:solidFill>
                  <a:srgbClr val="000000"/>
                </a:solidFill>
                <a:effectLst/>
                <a:latin typeface="Arial" pitchFamily="34" charset="0"/>
                <a:ea typeface="Times New Roman" pitchFamily="18" charset="0"/>
                <a:cs typeface="Arial" pitchFamily="34" charset="0"/>
              </a:rPr>
              <a:t>elastin</a:t>
            </a:r>
            <a:r>
              <a:rPr kumimoji="0" lang="en-US" sz="4400" b="0" i="0" u="none" strike="noStrike" cap="none" normalizeH="0" baseline="0" dirty="0">
                <a:ln>
                  <a:noFill/>
                </a:ln>
                <a:solidFill>
                  <a:srgbClr val="000000"/>
                </a:solidFill>
                <a:effectLst/>
                <a:latin typeface="Arial" pitchFamily="34" charset="0"/>
                <a:ea typeface="Times New Roman" pitchFamily="18" charset="0"/>
                <a:cs typeface="Arial" pitchFamily="34" charset="0"/>
              </a:rPr>
              <a:t> it will be </a:t>
            </a:r>
            <a:r>
              <a:rPr kumimoji="0" lang="en-US" sz="4400" b="1" i="0" u="none" strike="noStrike" cap="none" normalizeH="0" baseline="0" dirty="0">
                <a:ln>
                  <a:noFill/>
                </a:ln>
                <a:solidFill>
                  <a:srgbClr val="000000"/>
                </a:solidFill>
                <a:effectLst/>
                <a:latin typeface="Arial" pitchFamily="34" charset="0"/>
                <a:ea typeface="Times New Roman" pitchFamily="18" charset="0"/>
                <a:cs typeface="Arial" pitchFamily="34" charset="0"/>
              </a:rPr>
              <a:t>stretchy.</a:t>
            </a:r>
            <a:r>
              <a:rPr kumimoji="0" lang="en-US" sz="4400" b="0" i="0" u="none" strike="noStrike" cap="none" normalizeH="0" baseline="0" dirty="0">
                <a:ln>
                  <a:noFill/>
                </a:ln>
                <a:solidFill>
                  <a:srgbClr val="000000"/>
                </a:solidFill>
                <a:effectLst/>
                <a:latin typeface="Arial" pitchFamily="34" charset="0"/>
                <a:ea typeface="Times New Roman" pitchFamily="18" charset="0"/>
                <a:cs typeface="Arial" pitchFamily="34" charset="0"/>
              </a:rPr>
              <a:t> If the tissue has more </a:t>
            </a:r>
            <a:r>
              <a:rPr kumimoji="0" lang="en-US" sz="4400" b="0" i="0" u="none" strike="noStrike" cap="none" normalizeH="0" baseline="0" dirty="0" err="1">
                <a:ln>
                  <a:noFill/>
                </a:ln>
                <a:solidFill>
                  <a:srgbClr val="000000"/>
                </a:solidFill>
                <a:effectLst/>
                <a:latin typeface="Arial" pitchFamily="34" charset="0"/>
                <a:ea typeface="Times New Roman" pitchFamily="18" charset="0"/>
                <a:cs typeface="Arial" pitchFamily="34" charset="0"/>
              </a:rPr>
              <a:t>collagenous</a:t>
            </a:r>
            <a:r>
              <a:rPr kumimoji="0" lang="en-US" sz="4400" b="0" i="0" u="none" strike="noStrike" cap="none" normalizeH="0" baseline="0" dirty="0">
                <a:ln>
                  <a:noFill/>
                </a:ln>
                <a:solidFill>
                  <a:srgbClr val="000000"/>
                </a:solidFill>
                <a:effectLst/>
                <a:latin typeface="Arial" pitchFamily="34" charset="0"/>
                <a:ea typeface="Times New Roman" pitchFamily="18" charset="0"/>
                <a:cs typeface="Arial" pitchFamily="34" charset="0"/>
              </a:rPr>
              <a:t> fibers it will be </a:t>
            </a:r>
            <a:r>
              <a:rPr kumimoji="0" lang="en-US" sz="4400" b="1" i="0" u="none" strike="noStrike" cap="none" normalizeH="0" baseline="0" dirty="0">
                <a:ln>
                  <a:noFill/>
                </a:ln>
                <a:solidFill>
                  <a:srgbClr val="000000"/>
                </a:solidFill>
                <a:effectLst/>
                <a:latin typeface="Arial" pitchFamily="34" charset="0"/>
                <a:ea typeface="Times New Roman" pitchFamily="18" charset="0"/>
                <a:cs typeface="Arial" pitchFamily="34" charset="0"/>
              </a:rPr>
              <a:t>sturdy and strong</a:t>
            </a:r>
            <a:r>
              <a:rPr kumimoji="0" lang="en-US" sz="4400" b="0" i="0" u="none" strike="noStrike" cap="none" normalizeH="0" baseline="0" dirty="0">
                <a:ln>
                  <a:noFill/>
                </a:ln>
                <a:solidFill>
                  <a:srgbClr val="000000"/>
                </a:solidFill>
                <a:effectLst/>
                <a:latin typeface="Arial" pitchFamily="34" charset="0"/>
                <a:ea typeface="Times New Roman" pitchFamily="18" charset="0"/>
                <a:cs typeface="Arial" pitchFamily="34" charset="0"/>
              </a:rPr>
              <a:t>.</a:t>
            </a:r>
          </a:p>
          <a:p>
            <a:pPr marL="0" marR="0" lvl="0" indent="0" algn="justLow" defTabSz="914400" rtl="0" eaLnBrk="0" fontAlgn="base" latinLnBrk="0" hangingPunct="0">
              <a:lnSpc>
                <a:spcPct val="100000"/>
              </a:lnSpc>
              <a:spcBef>
                <a:spcPct val="0"/>
              </a:spcBef>
              <a:spcAft>
                <a:spcPct val="0"/>
              </a:spcAft>
              <a:buClrTx/>
              <a:buSzTx/>
              <a:buFontTx/>
              <a:buNone/>
              <a:tabLst/>
            </a:pPr>
            <a:endParaRPr lang="en-US" sz="20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214422"/>
            <a:ext cx="12192000" cy="8007280"/>
          </a:xfrm>
          <a:prstGeom prst="rect">
            <a:avLst/>
          </a:prstGeom>
          <a:solidFill>
            <a:srgbClr val="FFFFFF"/>
          </a:solidFill>
          <a:ln w="9525">
            <a:noFill/>
            <a:miter lim="800000"/>
            <a:headEnd/>
            <a:tailEnd/>
          </a:ln>
          <a:effectLst/>
        </p:spPr>
        <p:txBody>
          <a:bodyPr vert="horz" wrap="square" lIns="91440" tIns="126960" rIns="15870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4000" b="1" i="0" u="none" strike="noStrike" cap="none" normalizeH="0" baseline="0" dirty="0">
                <a:ln>
                  <a:noFill/>
                </a:ln>
                <a:solidFill>
                  <a:srgbClr val="000000"/>
                </a:solidFill>
                <a:effectLst/>
                <a:latin typeface="Arial" pitchFamily="34" charset="0"/>
                <a:ea typeface="Times New Roman" pitchFamily="18" charset="0"/>
                <a:cs typeface="Arial" pitchFamily="34" charset="0"/>
              </a:rPr>
              <a:t>Dense connective tissue : include :                                                                                           </a:t>
            </a:r>
            <a:endParaRPr kumimoji="0" lang="en-US" sz="54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 Dense Regular </a:t>
            </a:r>
            <a:r>
              <a:rPr kumimoji="0" lang="en-US" sz="36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connective tissue :</a:t>
            </a:r>
            <a:endParaRPr kumimoji="0" lang="en-US" sz="3200" b="1" i="0" u="none" strike="noStrike" cap="none" normalizeH="0" baseline="0" dirty="0">
              <a:ln>
                <a:noFill/>
              </a:ln>
              <a:solidFill>
                <a:srgbClr val="4F81BD"/>
              </a:solidFill>
              <a:effectLst/>
              <a:latin typeface="Cambria" pitchFamily="18" charset="0"/>
              <a:ea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Appearance</a:t>
            </a: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 Fibers are “regular” in the sense that they all run parallel to each other or in the same direction.</a:t>
            </a:r>
            <a:endParaRPr kumimoji="0" lang="en-US" sz="3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600" b="1" i="0" u="sng" strike="noStrike" cap="none" normalizeH="0" baseline="0" dirty="0">
                <a:ln>
                  <a:noFill/>
                </a:ln>
                <a:solidFill>
                  <a:srgbClr val="000000"/>
                </a:solidFill>
                <a:effectLst/>
                <a:latin typeface="Arial" pitchFamily="34" charset="0"/>
                <a:ea typeface="Times New Roman" pitchFamily="18" charset="0"/>
                <a:cs typeface="Arial" pitchFamily="34" charset="0"/>
              </a:rPr>
              <a:t>Location</a:t>
            </a: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a:t>
            </a: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 Tendons, Ligaments, </a:t>
            </a:r>
            <a:r>
              <a:rPr kumimoji="0" lang="en-US" sz="3600" b="0" i="0" u="none" strike="noStrike" cap="none" normalizeH="0" baseline="0" dirty="0" err="1">
                <a:ln>
                  <a:noFill/>
                </a:ln>
                <a:solidFill>
                  <a:srgbClr val="000000"/>
                </a:solidFill>
                <a:effectLst/>
                <a:latin typeface="Arial" pitchFamily="34" charset="0"/>
                <a:ea typeface="Times New Roman" pitchFamily="18" charset="0"/>
                <a:cs typeface="Arial" pitchFamily="34" charset="0"/>
              </a:rPr>
              <a:t>Aponeurosis</a:t>
            </a: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 (similar to tendons)</a:t>
            </a:r>
            <a:endParaRPr kumimoji="0" lang="en-US" sz="3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600" b="1" i="0" u="sng" strike="noStrike" cap="none" normalizeH="0" baseline="0" dirty="0">
                <a:ln>
                  <a:noFill/>
                </a:ln>
                <a:solidFill>
                  <a:srgbClr val="000000"/>
                </a:solidFill>
                <a:effectLst/>
                <a:latin typeface="Arial" pitchFamily="34" charset="0"/>
                <a:ea typeface="Times New Roman" pitchFamily="18" charset="0"/>
                <a:cs typeface="Arial" pitchFamily="34" charset="0"/>
              </a:rPr>
              <a:t>Function</a:t>
            </a: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a:t>
            </a: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 Their main function is to support other tissues, but mainly in one direction because the fibers all run in one direction.</a:t>
            </a:r>
            <a:endParaRPr kumimoji="0" lang="en-US" sz="3200" b="1" i="0" u="none" strike="noStrike" cap="none" normalizeH="0" baseline="0" dirty="0">
              <a:ln>
                <a:noFill/>
              </a:ln>
              <a:solidFill>
                <a:srgbClr val="4F81BD"/>
              </a:solidFill>
              <a:effectLst/>
              <a:latin typeface="Cambria" pitchFamily="18" charset="0"/>
              <a:ea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357298"/>
            <a:ext cx="12192000" cy="9233297"/>
          </a:xfrm>
          <a:prstGeom prst="rect">
            <a:avLst/>
          </a:prstGeom>
        </p:spPr>
        <p:txBody>
          <a:bodyPr wrap="square">
            <a:spAutoFit/>
          </a:bodyPr>
          <a:lstStyle/>
          <a:p>
            <a:pPr lvl="0" algn="justLow" eaLnBrk="0" fontAlgn="base" hangingPunct="0">
              <a:spcBef>
                <a:spcPct val="0"/>
              </a:spcBef>
              <a:spcAft>
                <a:spcPct val="0"/>
              </a:spcAft>
            </a:pPr>
            <a:endParaRPr lang="en-US" b="1" dirty="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pPr>
            <a:r>
              <a:rPr lang="en-US" sz="3600" b="1" dirty="0">
                <a:latin typeface="Times New Roman" pitchFamily="18" charset="0"/>
                <a:ea typeface="Times New Roman" pitchFamily="18" charset="0"/>
                <a:cs typeface="Times New Roman" pitchFamily="18" charset="0"/>
              </a:rPr>
              <a:t>2- Dense Irregular</a:t>
            </a:r>
            <a:r>
              <a:rPr lang="en-US" sz="3600" dirty="0">
                <a:latin typeface="Cambria" pitchFamily="18" charset="0"/>
                <a:ea typeface="Times New Roman" pitchFamily="18" charset="0"/>
                <a:cs typeface="Times New Roman" pitchFamily="18" charset="0"/>
              </a:rPr>
              <a:t> connective tissue</a:t>
            </a:r>
            <a:r>
              <a:rPr lang="en-US" sz="3600" b="1" dirty="0">
                <a:latin typeface="Times New Roman" pitchFamily="18" charset="0"/>
                <a:ea typeface="Times New Roman" pitchFamily="18" charset="0"/>
                <a:cs typeface="Times New Roman" pitchFamily="18" charset="0"/>
              </a:rPr>
              <a:t> :</a:t>
            </a:r>
            <a:endParaRPr lang="en-US" sz="3200" b="1" dirty="0">
              <a:solidFill>
                <a:srgbClr val="4F81BD"/>
              </a:solidFill>
              <a:latin typeface="Cambria" pitchFamily="18" charset="0"/>
              <a:ea typeface="Times New Roman" pitchFamily="18" charset="0"/>
              <a:cs typeface="Times New Roman" pitchFamily="18" charset="0"/>
            </a:endParaRPr>
          </a:p>
          <a:p>
            <a:pPr lvl="0" algn="just" eaLnBrk="0" fontAlgn="base" hangingPunct="0">
              <a:spcBef>
                <a:spcPct val="0"/>
              </a:spcBef>
              <a:spcAft>
                <a:spcPct val="0"/>
              </a:spcAft>
            </a:pPr>
            <a:r>
              <a:rPr lang="en-US" sz="3600" b="1" dirty="0">
                <a:solidFill>
                  <a:srgbClr val="000000"/>
                </a:solidFill>
                <a:latin typeface="Arial" pitchFamily="34" charset="0"/>
                <a:ea typeface="Times New Roman" pitchFamily="18" charset="0"/>
                <a:cs typeface="Arial" pitchFamily="34" charset="0"/>
              </a:rPr>
              <a:t>Appearance :</a:t>
            </a:r>
            <a:r>
              <a:rPr lang="en-US" sz="3600" dirty="0">
                <a:solidFill>
                  <a:srgbClr val="000000"/>
                </a:solidFill>
                <a:latin typeface="Arial" pitchFamily="34" charset="0"/>
                <a:ea typeface="Times New Roman" pitchFamily="18" charset="0"/>
                <a:cs typeface="Arial" pitchFamily="34" charset="0"/>
              </a:rPr>
              <a:t> Fibers are “irregular” in the sense that they  run in multiple directions.</a:t>
            </a:r>
            <a:endParaRPr lang="en-US" sz="3200" dirty="0">
              <a:latin typeface="Arial" pitchFamily="34" charset="0"/>
              <a:ea typeface="Times New Roman" pitchFamily="18" charset="0"/>
              <a:cs typeface="Arial" pitchFamily="34" charset="0"/>
            </a:endParaRPr>
          </a:p>
          <a:p>
            <a:pPr lvl="0" algn="just" eaLnBrk="0" fontAlgn="base" hangingPunct="0">
              <a:spcBef>
                <a:spcPct val="0"/>
              </a:spcBef>
              <a:spcAft>
                <a:spcPct val="0"/>
              </a:spcAft>
            </a:pPr>
            <a:r>
              <a:rPr lang="en-US" sz="3600" u="sng" dirty="0">
                <a:solidFill>
                  <a:srgbClr val="000000"/>
                </a:solidFill>
                <a:latin typeface="Arial" pitchFamily="34" charset="0"/>
                <a:ea typeface="Times New Roman" pitchFamily="18" charset="0"/>
                <a:cs typeface="Arial" pitchFamily="34" charset="0"/>
              </a:rPr>
              <a:t>Location</a:t>
            </a:r>
            <a:r>
              <a:rPr lang="en-US" sz="3600" dirty="0">
                <a:solidFill>
                  <a:srgbClr val="000000"/>
                </a:solidFill>
                <a:latin typeface="Arial" pitchFamily="34" charset="0"/>
                <a:ea typeface="Times New Roman" pitchFamily="18" charset="0"/>
                <a:cs typeface="Arial" pitchFamily="34" charset="0"/>
              </a:rPr>
              <a:t> : Fibrous capsules of organs and joints, dermis of the skin, </a:t>
            </a:r>
            <a:r>
              <a:rPr lang="en-US" sz="3600" dirty="0" err="1">
                <a:solidFill>
                  <a:srgbClr val="000000"/>
                </a:solidFill>
                <a:latin typeface="Arial" pitchFamily="34" charset="0"/>
                <a:ea typeface="Times New Roman" pitchFamily="18" charset="0"/>
                <a:cs typeface="Arial" pitchFamily="34" charset="0"/>
              </a:rPr>
              <a:t>submucosa</a:t>
            </a:r>
            <a:r>
              <a:rPr lang="en-US" sz="3600" dirty="0">
                <a:solidFill>
                  <a:srgbClr val="000000"/>
                </a:solidFill>
                <a:latin typeface="Arial" pitchFamily="34" charset="0"/>
                <a:ea typeface="Times New Roman" pitchFamily="18" charset="0"/>
                <a:cs typeface="Arial" pitchFamily="34" charset="0"/>
              </a:rPr>
              <a:t> of the digestive tract.</a:t>
            </a:r>
            <a:endParaRPr lang="en-US" sz="3200" dirty="0">
              <a:latin typeface="Arial" pitchFamily="34" charset="0"/>
              <a:ea typeface="Times New Roman" pitchFamily="18" charset="0"/>
              <a:cs typeface="Arial" pitchFamily="34" charset="0"/>
            </a:endParaRPr>
          </a:p>
          <a:p>
            <a:pPr lvl="0" algn="just" eaLnBrk="0" fontAlgn="base" hangingPunct="0">
              <a:spcBef>
                <a:spcPct val="0"/>
              </a:spcBef>
              <a:spcAft>
                <a:spcPct val="0"/>
              </a:spcAft>
            </a:pPr>
            <a:r>
              <a:rPr lang="en-US" sz="3600" b="1" u="sng" dirty="0">
                <a:solidFill>
                  <a:srgbClr val="000000"/>
                </a:solidFill>
                <a:latin typeface="Arial" pitchFamily="34" charset="0"/>
                <a:ea typeface="Times New Roman" pitchFamily="18" charset="0"/>
                <a:cs typeface="Arial" pitchFamily="34" charset="0"/>
              </a:rPr>
              <a:t>Function</a:t>
            </a:r>
            <a:r>
              <a:rPr lang="en-US" sz="3600" b="1" dirty="0">
                <a:solidFill>
                  <a:srgbClr val="000000"/>
                </a:solidFill>
                <a:latin typeface="Arial" pitchFamily="34" charset="0"/>
                <a:ea typeface="Times New Roman" pitchFamily="18" charset="0"/>
                <a:cs typeface="Arial" pitchFamily="34" charset="0"/>
              </a:rPr>
              <a:t>:</a:t>
            </a:r>
            <a:r>
              <a:rPr lang="en-US" sz="3600" dirty="0">
                <a:solidFill>
                  <a:srgbClr val="000000"/>
                </a:solidFill>
                <a:latin typeface="Arial" pitchFamily="34" charset="0"/>
                <a:ea typeface="Times New Roman" pitchFamily="18" charset="0"/>
                <a:cs typeface="Arial" pitchFamily="34" charset="0"/>
              </a:rPr>
              <a:t> Dense irregular tissue functions to support tissues in multiple directions. This is because the fibers run in multiple directions.</a:t>
            </a:r>
          </a:p>
          <a:p>
            <a:pPr lvl="0" algn="just" eaLnBrk="0" fontAlgn="base" hangingPunct="0">
              <a:spcBef>
                <a:spcPct val="0"/>
              </a:spcBef>
              <a:spcAft>
                <a:spcPct val="0"/>
              </a:spcAft>
            </a:pPr>
            <a:endParaRPr lang="en-US" sz="3600" dirty="0">
              <a:solidFill>
                <a:srgbClr val="000000"/>
              </a:solidFill>
              <a:latin typeface="Arial" pitchFamily="34" charset="0"/>
              <a:ea typeface="Times New Roman" pitchFamily="18" charset="0"/>
              <a:cs typeface="Arial" pitchFamily="34" charset="0"/>
            </a:endParaRPr>
          </a:p>
          <a:p>
            <a:pPr lvl="0" algn="just" eaLnBrk="0" fontAlgn="base" hangingPunct="0">
              <a:spcBef>
                <a:spcPct val="0"/>
              </a:spcBef>
              <a:spcAft>
                <a:spcPct val="0"/>
              </a:spcAft>
            </a:pPr>
            <a:endParaRPr lang="en-US" sz="3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85860"/>
            <a:ext cx="12192000" cy="7371249"/>
          </a:xfrm>
          <a:prstGeom prst="rect">
            <a:avLst/>
          </a:prstGeom>
        </p:spPr>
        <p:txBody>
          <a:bodyPr wrap="square">
            <a:spAutoFit/>
          </a:bodyPr>
          <a:lstStyle/>
          <a:p>
            <a:pPr lvl="0" rtl="1" fontAlgn="base">
              <a:spcBef>
                <a:spcPct val="0"/>
              </a:spcBef>
              <a:spcAft>
                <a:spcPct val="0"/>
              </a:spcAft>
            </a:pPr>
            <a:r>
              <a:rPr lang="en-US" sz="3200" b="1" dirty="0">
                <a:solidFill>
                  <a:srgbClr val="000000"/>
                </a:solidFill>
                <a:latin typeface="Times New Roman" pitchFamily="18" charset="0"/>
                <a:ea typeface="Calibri" pitchFamily="34" charset="0"/>
                <a:cs typeface="Times New Roman" pitchFamily="18" charset="0"/>
              </a:rPr>
              <a:t>Classification of Connective tissue</a:t>
            </a:r>
            <a:r>
              <a:rPr lang="en-US" sz="4000" b="1" dirty="0">
                <a:solidFill>
                  <a:srgbClr val="000000"/>
                </a:solidFill>
                <a:latin typeface="Times New Roman" pitchFamily="18" charset="0"/>
                <a:ea typeface="Calibri" pitchFamily="34" charset="0"/>
                <a:cs typeface="Times New Roman" pitchFamily="18" charset="0"/>
              </a:rPr>
              <a:t> :</a:t>
            </a:r>
            <a:endParaRPr lang="en-US" sz="3600" dirty="0">
              <a:latin typeface="Arial" pitchFamily="34" charset="0"/>
              <a:ea typeface="Times New Roman" pitchFamily="18" charset="0"/>
              <a:cs typeface="Arial" pitchFamily="34" charset="0"/>
            </a:endParaRPr>
          </a:p>
          <a:p>
            <a:pPr lvl="0" eaLnBrk="0" fontAlgn="base" hangingPunct="0">
              <a:spcBef>
                <a:spcPct val="0"/>
              </a:spcBef>
              <a:spcAft>
                <a:spcPct val="0"/>
              </a:spcAft>
            </a:pPr>
            <a:br>
              <a:rPr lang="en-US" sz="900" dirty="0">
                <a:solidFill>
                  <a:srgbClr val="000000"/>
                </a:solidFill>
                <a:latin typeface="Arial" pitchFamily="34" charset="0"/>
                <a:ea typeface="Times New Roman" pitchFamily="18" charset="0"/>
                <a:cs typeface="Arial" pitchFamily="34" charset="0"/>
              </a:rPr>
            </a:br>
            <a:r>
              <a:rPr lang="en-US" sz="3200" dirty="0">
                <a:solidFill>
                  <a:srgbClr val="000000"/>
                </a:solidFill>
                <a:latin typeface="Arial" pitchFamily="34" charset="0"/>
                <a:ea typeface="Times New Roman" pitchFamily="18" charset="0"/>
                <a:cs typeface="Arial" pitchFamily="34" charset="0"/>
              </a:rPr>
              <a:t>1-  </a:t>
            </a:r>
            <a:r>
              <a:rPr lang="en-US" sz="3200" dirty="0" err="1">
                <a:solidFill>
                  <a:srgbClr val="000000"/>
                </a:solidFill>
                <a:latin typeface="Arial" pitchFamily="34" charset="0"/>
                <a:ea typeface="Times New Roman" pitchFamily="18" charset="0"/>
                <a:cs typeface="Arial" pitchFamily="34" charset="0"/>
              </a:rPr>
              <a:t>Connctive</a:t>
            </a:r>
            <a:r>
              <a:rPr lang="en-US" sz="3200" dirty="0">
                <a:solidFill>
                  <a:srgbClr val="000000"/>
                </a:solidFill>
                <a:latin typeface="Arial" pitchFamily="34" charset="0"/>
                <a:ea typeface="Times New Roman" pitchFamily="18" charset="0"/>
                <a:cs typeface="Arial" pitchFamily="34" charset="0"/>
              </a:rPr>
              <a:t> tissue </a:t>
            </a:r>
            <a:r>
              <a:rPr lang="en-US" sz="3200" b="1" dirty="0">
                <a:solidFill>
                  <a:srgbClr val="000000"/>
                </a:solidFill>
                <a:latin typeface="Arial" pitchFamily="34" charset="0"/>
                <a:ea typeface="Times New Roman" pitchFamily="18" charset="0"/>
                <a:cs typeface="Arial" pitchFamily="34" charset="0"/>
              </a:rPr>
              <a:t>proper :</a:t>
            </a:r>
            <a:endParaRPr lang="en-US" sz="2800" dirty="0">
              <a:latin typeface="Arial" pitchFamily="34" charset="0"/>
              <a:ea typeface="Times New Roman" pitchFamily="18" charset="0"/>
              <a:cs typeface="Arial" pitchFamily="34" charset="0"/>
            </a:endParaRPr>
          </a:p>
          <a:p>
            <a:pPr lvl="0" eaLnBrk="0" fontAlgn="base" hangingPunct="0">
              <a:spcBef>
                <a:spcPct val="0"/>
              </a:spcBef>
              <a:spcAft>
                <a:spcPct val="0"/>
              </a:spcAft>
              <a:buFontTx/>
              <a:buChar char="•"/>
            </a:pPr>
            <a:r>
              <a:rPr lang="en-US" sz="3200" dirty="0">
                <a:solidFill>
                  <a:srgbClr val="000000"/>
                </a:solidFill>
                <a:latin typeface="Times New Roman" pitchFamily="18" charset="0"/>
                <a:ea typeface="Times New Roman" pitchFamily="18" charset="0"/>
                <a:cs typeface="Times New Roman" pitchFamily="18" charset="0"/>
              </a:rPr>
              <a:t>Loose connective tissue :</a:t>
            </a:r>
            <a:endParaRPr lang="en-US" sz="28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3200" b="1" dirty="0">
                <a:solidFill>
                  <a:srgbClr val="000000"/>
                </a:solidFill>
                <a:latin typeface="Times New Roman" pitchFamily="18" charset="0"/>
                <a:ea typeface="Times New Roman" pitchFamily="18" charset="0"/>
                <a:cs typeface="Times New Roman" pitchFamily="18" charset="0"/>
              </a:rPr>
              <a:t>-</a:t>
            </a:r>
            <a:r>
              <a:rPr lang="en-US" sz="3200" b="1" dirty="0">
                <a:solidFill>
                  <a:srgbClr val="000000"/>
                </a:solidFill>
                <a:latin typeface="Times New Roman" pitchFamily="18" charset="0"/>
                <a:ea typeface="Calibri" pitchFamily="34" charset="0"/>
                <a:cs typeface="Times New Roman" pitchFamily="18" charset="0"/>
              </a:rPr>
              <a:t> </a:t>
            </a:r>
            <a:r>
              <a:rPr lang="en-US" sz="3200" b="1" dirty="0" err="1">
                <a:solidFill>
                  <a:srgbClr val="000000"/>
                </a:solidFill>
                <a:latin typeface="Times New Roman" pitchFamily="18" charset="0"/>
                <a:ea typeface="Calibri" pitchFamily="34" charset="0"/>
                <a:cs typeface="Times New Roman" pitchFamily="18" charset="0"/>
              </a:rPr>
              <a:t>Areolar</a:t>
            </a:r>
            <a:r>
              <a:rPr lang="en-US" sz="3200" b="1" dirty="0">
                <a:solidFill>
                  <a:srgbClr val="000000"/>
                </a:solidFill>
                <a:latin typeface="Times New Roman" pitchFamily="18" charset="0"/>
                <a:ea typeface="Calibri" pitchFamily="34" charset="0"/>
                <a:cs typeface="Times New Roman" pitchFamily="18" charset="0"/>
              </a:rPr>
              <a:t> connective tissue</a:t>
            </a:r>
            <a:r>
              <a:rPr lang="en-US" sz="3200" b="1" dirty="0">
                <a:solidFill>
                  <a:srgbClr val="000000"/>
                </a:solidFill>
                <a:latin typeface="Times New Roman" pitchFamily="18" charset="0"/>
                <a:ea typeface="Times New Roman" pitchFamily="18" charset="0"/>
                <a:cs typeface="Times New Roman" pitchFamily="18" charset="0"/>
              </a:rPr>
              <a:t>.</a:t>
            </a:r>
            <a:endParaRPr lang="en-US" sz="28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3200" b="1" dirty="0">
                <a:solidFill>
                  <a:srgbClr val="000000"/>
                </a:solidFill>
                <a:latin typeface="Times New Roman" pitchFamily="18" charset="0"/>
                <a:ea typeface="Calibri" pitchFamily="34" charset="0"/>
                <a:cs typeface="Times New Roman" pitchFamily="18" charset="0"/>
              </a:rPr>
              <a:t>- Adipose tissue</a:t>
            </a:r>
            <a:r>
              <a:rPr lang="en-US" sz="3200" b="1" dirty="0">
                <a:solidFill>
                  <a:srgbClr val="000000"/>
                </a:solidFill>
                <a:latin typeface="Times New Roman" pitchFamily="18" charset="0"/>
                <a:ea typeface="Times New Roman" pitchFamily="18" charset="0"/>
                <a:cs typeface="Times New Roman" pitchFamily="18" charset="0"/>
              </a:rPr>
              <a:t>.</a:t>
            </a:r>
            <a:endParaRPr lang="en-US" sz="28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3200" b="1" dirty="0">
                <a:solidFill>
                  <a:srgbClr val="000000"/>
                </a:solidFill>
                <a:latin typeface="Times New Roman" pitchFamily="18" charset="0"/>
                <a:ea typeface="Calibri" pitchFamily="34" charset="0"/>
                <a:cs typeface="Times New Roman" pitchFamily="18" charset="0"/>
              </a:rPr>
              <a:t>- Reticular tissue</a:t>
            </a:r>
            <a:r>
              <a:rPr lang="en-US" sz="3200" b="1" dirty="0">
                <a:solidFill>
                  <a:srgbClr val="000000"/>
                </a:solidFill>
                <a:latin typeface="Times New Roman" pitchFamily="18" charset="0"/>
                <a:ea typeface="Times New Roman" pitchFamily="18" charset="0"/>
                <a:cs typeface="Times New Roman" pitchFamily="18" charset="0"/>
              </a:rPr>
              <a:t>.</a:t>
            </a:r>
            <a:endParaRPr lang="en-US" sz="2800" dirty="0">
              <a:latin typeface="Arial" pitchFamily="34" charset="0"/>
              <a:ea typeface="Times New Roman" pitchFamily="18" charset="0"/>
              <a:cs typeface="Arial" pitchFamily="34" charset="0"/>
            </a:endParaRPr>
          </a:p>
          <a:p>
            <a:pPr lvl="0" eaLnBrk="0" fontAlgn="base" hangingPunct="0">
              <a:spcBef>
                <a:spcPct val="0"/>
              </a:spcBef>
              <a:spcAft>
                <a:spcPct val="0"/>
              </a:spcAft>
              <a:buFontTx/>
              <a:buChar char="-"/>
            </a:pPr>
            <a:endParaRPr lang="en-US" sz="1600" b="1"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pPr>
            <a:endParaRPr lang="en-US" sz="1600" b="1"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pPr>
            <a:r>
              <a:rPr lang="en-US" sz="3600" dirty="0">
                <a:solidFill>
                  <a:srgbClr val="000000"/>
                </a:solidFill>
                <a:latin typeface="Times New Roman" pitchFamily="18" charset="0"/>
                <a:ea typeface="Times New Roman" pitchFamily="18" charset="0"/>
                <a:cs typeface="Times New Roman" pitchFamily="18" charset="0"/>
              </a:rPr>
              <a:t>Dense connective tissue :</a:t>
            </a:r>
            <a:endParaRPr lang="en-US" sz="32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3600" b="1" dirty="0">
                <a:solidFill>
                  <a:srgbClr val="000000"/>
                </a:solidFill>
                <a:latin typeface="Times New Roman" pitchFamily="18" charset="0"/>
                <a:ea typeface="Times New Roman" pitchFamily="18" charset="0"/>
                <a:cs typeface="Times New Roman" pitchFamily="18" charset="0"/>
              </a:rPr>
              <a:t>-</a:t>
            </a:r>
            <a:r>
              <a:rPr lang="en-US" sz="3600" b="1" dirty="0">
                <a:solidFill>
                  <a:srgbClr val="000000"/>
                </a:solidFill>
                <a:latin typeface="Times New Roman" pitchFamily="18" charset="0"/>
                <a:ea typeface="Calibri" pitchFamily="34" charset="0"/>
                <a:cs typeface="Times New Roman" pitchFamily="18" charset="0"/>
              </a:rPr>
              <a:t> Fibrous tissue</a:t>
            </a:r>
            <a:r>
              <a:rPr lang="en-US" sz="3600" b="1" dirty="0">
                <a:solidFill>
                  <a:srgbClr val="000000"/>
                </a:solidFill>
                <a:latin typeface="Times New Roman" pitchFamily="18" charset="0"/>
                <a:ea typeface="Times New Roman" pitchFamily="18" charset="0"/>
                <a:cs typeface="Times New Roman" pitchFamily="18" charset="0"/>
              </a:rPr>
              <a:t>.</a:t>
            </a:r>
            <a:endParaRPr lang="en-US" sz="3200" dirty="0">
              <a:latin typeface="Arial" pitchFamily="34" charset="0"/>
              <a:ea typeface="Times New Roman" pitchFamily="18" charset="0"/>
              <a:cs typeface="Arial" pitchFamily="34" charset="0"/>
            </a:endParaRPr>
          </a:p>
          <a:p>
            <a:pPr lvl="0" eaLnBrk="0" fontAlgn="base" hangingPunct="0">
              <a:spcBef>
                <a:spcPct val="0"/>
              </a:spcBef>
              <a:spcAft>
                <a:spcPct val="0"/>
              </a:spcAft>
              <a:buFontTx/>
              <a:buChar char="-"/>
            </a:pPr>
            <a:r>
              <a:rPr lang="en-US" sz="3600" b="1" dirty="0">
                <a:solidFill>
                  <a:srgbClr val="000000"/>
                </a:solidFill>
                <a:latin typeface="Times New Roman" pitchFamily="18" charset="0"/>
                <a:ea typeface="Calibri" pitchFamily="34" charset="0"/>
                <a:cs typeface="Times New Roman" pitchFamily="18" charset="0"/>
              </a:rPr>
              <a:t>Elastic tissue</a:t>
            </a:r>
            <a:r>
              <a:rPr lang="en-US" sz="3600" b="1" dirty="0">
                <a:solidFill>
                  <a:srgbClr val="000000"/>
                </a:solidFill>
                <a:latin typeface="Times New Roman" pitchFamily="18" charset="0"/>
                <a:ea typeface="Times New Roman" pitchFamily="18" charset="0"/>
                <a:cs typeface="Times New Roman" pitchFamily="18" charset="0"/>
              </a:rPr>
              <a:t>.</a:t>
            </a:r>
          </a:p>
          <a:p>
            <a:pPr lvl="0" eaLnBrk="0" fontAlgn="base" hangingPunct="0">
              <a:spcBef>
                <a:spcPct val="0"/>
              </a:spcBef>
              <a:spcAft>
                <a:spcPct val="0"/>
              </a:spcAft>
              <a:buFontTx/>
              <a:buChar char="-"/>
            </a:pPr>
            <a:endParaRPr lang="en-US" sz="1600" b="1"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pPr>
            <a:endParaRPr lang="en-US" sz="1600" b="1"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pPr>
            <a:endParaRPr lang="en-US" sz="1600" b="1"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pPr>
            <a:endParaRPr lang="en-US" sz="1600" b="1"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pPr>
            <a:endParaRPr lang="en-US" sz="1600" b="1"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pPr>
            <a:endParaRPr lang="en-US" sz="1600" b="1"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pPr>
            <a:endParaRPr lang="en-US" sz="1600" dirty="0">
              <a:latin typeface="Arial" pitchFamily="34" charset="0"/>
              <a:ea typeface="Times New Roman" pitchFamily="18"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75a6da9656b800187327c0bbeb4606d6"/>
          <p:cNvPicPr>
            <a:picLocks noChangeAspect="1" noChangeArrowheads="1"/>
          </p:cNvPicPr>
          <p:nvPr/>
        </p:nvPicPr>
        <p:blipFill>
          <a:blip r:embed="rId2"/>
          <a:srcRect/>
          <a:stretch>
            <a:fillRect/>
          </a:stretch>
        </p:blipFill>
        <p:spPr bwMode="auto">
          <a:xfrm>
            <a:off x="238084" y="1357298"/>
            <a:ext cx="11358642" cy="4857784"/>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0" y="1357298"/>
            <a:ext cx="12192000" cy="11095345"/>
          </a:xfrm>
          <a:prstGeom prst="rect">
            <a:avLst/>
          </a:prstGeom>
          <a:solidFill>
            <a:srgbClr val="FFFFFF"/>
          </a:solidFill>
          <a:ln w="9525">
            <a:noFill/>
            <a:miter lim="800000"/>
            <a:headEnd/>
            <a:tailEnd/>
          </a:ln>
          <a:effectLst/>
        </p:spPr>
        <p:txBody>
          <a:bodyPr vert="horz" wrap="square" lIns="91440" tIns="45720" rIns="15870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1711325" algn="r"/>
              </a:tabLst>
            </a:pPr>
            <a:r>
              <a:rPr kumimoji="0" lang="en-US" b="1" i="0" u="none" strike="noStrike" cap="none" normalizeH="0" baseline="0" dirty="0">
                <a:ln>
                  <a:noFill/>
                </a:ln>
                <a:solidFill>
                  <a:schemeClr val="tx1"/>
                </a:solidFill>
                <a:effectLst/>
                <a:latin typeface="Arial" pitchFamily="34" charset="0"/>
                <a:ea typeface="Times New Roman" pitchFamily="18" charset="0"/>
                <a:cs typeface="Arial" pitchFamily="34" charset="0"/>
              </a:rPr>
              <a:t>3</a:t>
            </a:r>
            <a:r>
              <a:rPr kumimoji="0" lang="en-US" sz="3600" b="1" i="0" u="none" strike="noStrike" cap="none" normalizeH="0" baseline="0" dirty="0">
                <a:ln>
                  <a:noFill/>
                </a:ln>
                <a:solidFill>
                  <a:schemeClr val="tx1"/>
                </a:solidFill>
                <a:effectLst/>
                <a:latin typeface="Arial" pitchFamily="34" charset="0"/>
                <a:ea typeface="Times New Roman" pitchFamily="18" charset="0"/>
                <a:cs typeface="Arial" pitchFamily="34" charset="0"/>
              </a:rPr>
              <a:t>. Elastic connective tissue :</a:t>
            </a:r>
            <a:endParaRPr kumimoji="0" lang="en-US" sz="32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r>
              <a:rPr kumimoji="0" lang="en-US" sz="3600" b="0" i="0" u="none" strike="noStrike" cap="none" normalizeH="0" baseline="0" dirty="0">
                <a:ln>
                  <a:noFill/>
                </a:ln>
                <a:solidFill>
                  <a:schemeClr val="tx1"/>
                </a:solidFill>
                <a:effectLst/>
                <a:latin typeface="Arial" pitchFamily="34" charset="0"/>
                <a:ea typeface="Times New Roman" pitchFamily="18" charset="0"/>
                <a:cs typeface="Arial" pitchFamily="34" charset="0"/>
              </a:rPr>
              <a:t>Has the ability to receive a relatively large amount of blood all at once with a lot of pressure.  The aorta for example has to expand and recoil RIGHT AWAY because the next heart beat is on the way.  It’s just like a dense regular connective tissue but with a high proportion of elastic fibers instead.</a:t>
            </a:r>
            <a:endParaRPr kumimoji="0" lang="en-US" sz="3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r>
              <a:rPr kumimoji="0" lang="en-US" sz="3600" b="0" i="0" u="sng" strike="noStrike" cap="none" normalizeH="0" baseline="0" dirty="0">
                <a:ln>
                  <a:noFill/>
                </a:ln>
                <a:solidFill>
                  <a:srgbClr val="000000"/>
                </a:solidFill>
                <a:effectLst/>
                <a:latin typeface="Arial" pitchFamily="34" charset="0"/>
                <a:ea typeface="Times New Roman" pitchFamily="18" charset="0"/>
                <a:cs typeface="Arial" pitchFamily="34" charset="0"/>
              </a:rPr>
              <a:t>Location</a:t>
            </a: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 : Between vertebrae of the spinal column and in the blood vessel walls.</a:t>
            </a:r>
            <a:endParaRPr kumimoji="0" lang="en-US" sz="3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r>
              <a:rPr kumimoji="0" lang="en-US" sz="3600" b="1" i="0" u="sng" strike="noStrike" cap="none" normalizeH="0" baseline="0" dirty="0">
                <a:ln>
                  <a:noFill/>
                </a:ln>
                <a:solidFill>
                  <a:srgbClr val="000000"/>
                </a:solidFill>
                <a:effectLst/>
                <a:latin typeface="Arial" pitchFamily="34" charset="0"/>
                <a:ea typeface="Times New Roman" pitchFamily="18" charset="0"/>
                <a:cs typeface="Arial" pitchFamily="34" charset="0"/>
              </a:rPr>
              <a:t>Function</a:t>
            </a:r>
            <a:r>
              <a:rPr kumimoji="0" lang="en-US" sz="3600" b="1" i="0" u="none" strike="noStrike" cap="none" normalizeH="0" baseline="0" dirty="0">
                <a:ln>
                  <a:noFill/>
                </a:ln>
                <a:solidFill>
                  <a:srgbClr val="000000"/>
                </a:solidFill>
                <a:effectLst/>
                <a:latin typeface="Arial" pitchFamily="34" charset="0"/>
                <a:ea typeface="Times New Roman" pitchFamily="18" charset="0"/>
                <a:cs typeface="Arial" pitchFamily="34" charset="0"/>
              </a:rPr>
              <a:t>: </a:t>
            </a: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Stabilizes of vertebrae and penis cushions shocks, permits expansion and contraction of organs .</a:t>
            </a: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lang="en-US" sz="3600" dirty="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kumimoji="0" lang="en-US" b="0" i="0" u="none" strike="noStrike" cap="none" normalizeH="0" baseline="0" dirty="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lang="en-US" dirty="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kumimoji="0" lang="en-US" b="0" i="0" u="none" strike="noStrike" cap="none" normalizeH="0" baseline="0" dirty="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lang="en-US" dirty="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kumimoji="0" lang="en-US" b="0" i="0" u="none" strike="noStrike" cap="none" normalizeH="0" baseline="0" dirty="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lang="en-US" dirty="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kumimoji="0" lang="en-US" b="0" i="0" u="none" strike="noStrike" cap="none" normalizeH="0" baseline="0" dirty="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lang="en-US" dirty="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kumimoji="0" lang="en-US" b="0" i="0" u="none" strike="noStrike" cap="none" normalizeH="0" baseline="0" dirty="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lang="en-US" dirty="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kumimoji="0" lang="en-US" b="0" i="0" u="none" strike="noStrike" cap="none" normalizeH="0" baseline="0" dirty="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lang="en-US" dirty="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kumimoji="0" lang="en-US" b="0" i="0" u="none" strike="noStrike" cap="none" normalizeH="0" baseline="0" dirty="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lang="en-US" dirty="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kumimoji="0" lang="en-US" sz="16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r"/>
              </a:tabLst>
            </a:pPr>
            <a:endParaRPr kumimoji="0" lang="en-US" sz="24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pic>
        <p:nvPicPr>
          <p:cNvPr id="3" name="Picture 2" descr="http://st-takla.org/Pix/People-General/Body/www-St-Takla-org___Hand-Save-an-Ide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562" y="-34498"/>
            <a:ext cx="12448562" cy="6892498"/>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572265" y="1138425"/>
            <a:ext cx="10735338" cy="1200329"/>
          </a:xfrm>
          <a:prstGeom prst="rect">
            <a:avLst/>
          </a:prstGeom>
        </p:spPr>
        <p:txBody>
          <a:bodyPr wrap="square">
            <a:spAutoFit/>
          </a:bodyPr>
          <a:lstStyle/>
          <a:p>
            <a:pPr algn="r" rtl="1" latinLnBrk="1"/>
            <a:r>
              <a:rPr lang="ar-IQ" sz="7200" b="1" dirty="0">
                <a:solidFill>
                  <a:srgbClr val="1F497D">
                    <a:lumMod val="60000"/>
                    <a:lumOff val="40000"/>
                  </a:srgbClr>
                </a:solidFill>
                <a:latin typeface="Simplified Arabic" panose="02020603050405020304" pitchFamily="18" charset="-78"/>
                <a:cs typeface="Simplified Arabic" panose="02020603050405020304" pitchFamily="18" charset="-78"/>
              </a:rPr>
              <a:t>       </a:t>
            </a:r>
            <a:endParaRPr lang="ar-IQ" sz="4800" b="1" dirty="0">
              <a:solidFill>
                <a:schemeClr val="bg1"/>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5442460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8084" y="1859340"/>
            <a:ext cx="11715832" cy="6924973"/>
          </a:xfrm>
          <a:prstGeom prst="rect">
            <a:avLst/>
          </a:prstGeom>
        </p:spPr>
        <p:txBody>
          <a:bodyPr wrap="square">
            <a:spAutoFit/>
          </a:bodyPr>
          <a:lstStyle/>
          <a:p>
            <a:pPr lvl="0" eaLnBrk="0" fontAlgn="base" hangingPunct="0">
              <a:spcBef>
                <a:spcPct val="0"/>
              </a:spcBef>
              <a:spcAft>
                <a:spcPct val="0"/>
              </a:spcAft>
            </a:pPr>
            <a:r>
              <a:rPr lang="en-US" sz="2800" b="1" dirty="0">
                <a:solidFill>
                  <a:srgbClr val="000000"/>
                </a:solidFill>
                <a:latin typeface="Arial" pitchFamily="34" charset="0"/>
                <a:ea typeface="Times New Roman" pitchFamily="18" charset="0"/>
                <a:cs typeface="Arial" pitchFamily="34" charset="0"/>
              </a:rPr>
              <a:t>2- Specialized connective tissue  :</a:t>
            </a:r>
            <a:endParaRPr lang="en-US" sz="24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2800" dirty="0">
                <a:solidFill>
                  <a:srgbClr val="000000"/>
                </a:solidFill>
                <a:latin typeface="Arial" pitchFamily="34" charset="0"/>
                <a:ea typeface="Calibri" pitchFamily="34" charset="0"/>
                <a:cs typeface="Arial" pitchFamily="34" charset="0"/>
              </a:rPr>
              <a:t>Skeletal tissue</a:t>
            </a:r>
            <a:r>
              <a:rPr lang="en-US" sz="2800" b="1" dirty="0">
                <a:solidFill>
                  <a:srgbClr val="000000"/>
                </a:solidFill>
                <a:latin typeface="Arial" pitchFamily="34" charset="0"/>
                <a:ea typeface="Times New Roman" pitchFamily="18" charset="0"/>
                <a:cs typeface="Arial" pitchFamily="34" charset="0"/>
              </a:rPr>
              <a:t>  : </a:t>
            </a:r>
            <a:r>
              <a:rPr lang="en-US" sz="2800" dirty="0">
                <a:solidFill>
                  <a:srgbClr val="000000"/>
                </a:solidFill>
                <a:latin typeface="Arial" pitchFamily="34" charset="0"/>
                <a:ea typeface="Calibri" pitchFamily="34" charset="0"/>
                <a:cs typeface="Arial" pitchFamily="34" charset="0"/>
              </a:rPr>
              <a:t>Bone and Cartilage</a:t>
            </a:r>
            <a:endParaRPr lang="en-US" sz="24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2800" b="1" dirty="0">
                <a:solidFill>
                  <a:srgbClr val="000000"/>
                </a:solidFill>
                <a:latin typeface="Arial" pitchFamily="34" charset="0"/>
                <a:ea typeface="Times New Roman" pitchFamily="18" charset="0"/>
                <a:cs typeface="Arial" pitchFamily="34" charset="0"/>
              </a:rPr>
              <a:t>  </a:t>
            </a:r>
            <a:r>
              <a:rPr lang="en-US" sz="2800" b="1" dirty="0">
                <a:solidFill>
                  <a:srgbClr val="000000"/>
                </a:solidFill>
                <a:latin typeface="Arial" pitchFamily="34" charset="0"/>
                <a:ea typeface="Calibri" pitchFamily="34" charset="0"/>
                <a:cs typeface="Arial" pitchFamily="34" charset="0"/>
              </a:rPr>
              <a:t>Cartilage :</a:t>
            </a:r>
            <a:endParaRPr lang="en-US" sz="24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2800" b="1" dirty="0">
                <a:solidFill>
                  <a:srgbClr val="000000"/>
                </a:solidFill>
                <a:latin typeface="Arial" pitchFamily="34" charset="0"/>
                <a:ea typeface="Calibri" pitchFamily="34" charset="0"/>
                <a:cs typeface="Arial" pitchFamily="34" charset="0"/>
              </a:rPr>
              <a:t>- Hyaline cartilage</a:t>
            </a:r>
            <a:r>
              <a:rPr lang="en-US" sz="2800" b="1" dirty="0">
                <a:solidFill>
                  <a:srgbClr val="000000"/>
                </a:solidFill>
                <a:latin typeface="Arial" pitchFamily="34" charset="0"/>
                <a:ea typeface="Times New Roman" pitchFamily="18" charset="0"/>
                <a:cs typeface="Arial" pitchFamily="34" charset="0"/>
              </a:rPr>
              <a:t>.</a:t>
            </a:r>
            <a:endParaRPr lang="en-US" sz="24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2800" b="1" dirty="0">
                <a:solidFill>
                  <a:srgbClr val="000000"/>
                </a:solidFill>
                <a:latin typeface="Arial" pitchFamily="34" charset="0"/>
                <a:ea typeface="Calibri" pitchFamily="34" charset="0"/>
                <a:cs typeface="Arial" pitchFamily="34" charset="0"/>
              </a:rPr>
              <a:t>- Fibro cartilage</a:t>
            </a:r>
            <a:r>
              <a:rPr lang="en-US" sz="2800" b="1" dirty="0">
                <a:solidFill>
                  <a:srgbClr val="000000"/>
                </a:solidFill>
                <a:latin typeface="Arial" pitchFamily="34" charset="0"/>
                <a:ea typeface="Times New Roman" pitchFamily="18" charset="0"/>
                <a:cs typeface="Arial" pitchFamily="34" charset="0"/>
              </a:rPr>
              <a:t>.</a:t>
            </a:r>
            <a:endParaRPr lang="en-US" sz="24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2800" b="1" dirty="0">
                <a:solidFill>
                  <a:srgbClr val="000000"/>
                </a:solidFill>
                <a:latin typeface="Arial" pitchFamily="34" charset="0"/>
                <a:ea typeface="Calibri" pitchFamily="34" charset="0"/>
                <a:cs typeface="Arial" pitchFamily="34" charset="0"/>
              </a:rPr>
              <a:t>- Elastic cartilage.</a:t>
            </a:r>
            <a:endParaRPr lang="en-US" sz="24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2800" dirty="0">
                <a:solidFill>
                  <a:srgbClr val="000000"/>
                </a:solidFill>
                <a:latin typeface="Arial" pitchFamily="34" charset="0"/>
                <a:ea typeface="Calibri" pitchFamily="34" charset="0"/>
                <a:cs typeface="Arial" pitchFamily="34" charset="0"/>
              </a:rPr>
              <a:t> </a:t>
            </a:r>
            <a:r>
              <a:rPr lang="en-US" sz="2800" b="1" dirty="0">
                <a:solidFill>
                  <a:srgbClr val="000000"/>
                </a:solidFill>
                <a:latin typeface="Arial" pitchFamily="34" charset="0"/>
                <a:ea typeface="Calibri" pitchFamily="34" charset="0"/>
                <a:cs typeface="Arial" pitchFamily="34" charset="0"/>
              </a:rPr>
              <a:t>Bone</a:t>
            </a:r>
            <a:r>
              <a:rPr lang="en-US" sz="2800" b="1" dirty="0">
                <a:solidFill>
                  <a:srgbClr val="000000"/>
                </a:solidFill>
                <a:latin typeface="Arial" pitchFamily="34" charset="0"/>
                <a:ea typeface="Times New Roman" pitchFamily="18" charset="0"/>
                <a:cs typeface="Arial" pitchFamily="34" charset="0"/>
              </a:rPr>
              <a:t> :</a:t>
            </a:r>
            <a:endParaRPr lang="en-US" sz="24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2800" b="1" dirty="0">
                <a:solidFill>
                  <a:srgbClr val="000000"/>
                </a:solidFill>
                <a:latin typeface="Arial" pitchFamily="34" charset="0"/>
                <a:ea typeface="Calibri" pitchFamily="34" charset="0"/>
                <a:cs typeface="Arial" pitchFamily="34" charset="0"/>
              </a:rPr>
              <a:t>- Compact bone.</a:t>
            </a:r>
            <a:endParaRPr lang="en-US" sz="24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2800" b="1" dirty="0">
                <a:solidFill>
                  <a:srgbClr val="000000"/>
                </a:solidFill>
                <a:latin typeface="Arial" pitchFamily="34" charset="0"/>
                <a:ea typeface="Calibri" pitchFamily="34" charset="0"/>
                <a:cs typeface="Arial" pitchFamily="34" charset="0"/>
              </a:rPr>
              <a:t>- Spongy bone.</a:t>
            </a:r>
            <a:endParaRPr lang="en-US" sz="24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2800" b="1" dirty="0">
                <a:solidFill>
                  <a:srgbClr val="000000"/>
                </a:solidFill>
                <a:latin typeface="Arial" pitchFamily="34" charset="0"/>
                <a:ea typeface="Times New Roman" pitchFamily="18" charset="0"/>
                <a:cs typeface="Arial" pitchFamily="34" charset="0"/>
              </a:rPr>
              <a:t> Blood:</a:t>
            </a:r>
            <a:endParaRPr lang="en-US" sz="2400" dirty="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2800" dirty="0">
                <a:solidFill>
                  <a:srgbClr val="000000"/>
                </a:solidFill>
                <a:latin typeface="Arial" pitchFamily="34" charset="0"/>
                <a:ea typeface="Times New Roman" pitchFamily="18" charset="0"/>
                <a:cs typeface="Arial" pitchFamily="34" charset="0"/>
              </a:rPr>
              <a:t> </a:t>
            </a:r>
            <a:r>
              <a:rPr lang="en-US" sz="2800" b="1" dirty="0">
                <a:latin typeface="Arial" pitchFamily="34" charset="0"/>
                <a:ea typeface="Times New Roman" pitchFamily="18" charset="0"/>
                <a:cs typeface="Arial" pitchFamily="34" charset="0"/>
              </a:rPr>
              <a:t>Lymph</a:t>
            </a:r>
          </a:p>
          <a:p>
            <a:pPr lvl="0" eaLnBrk="0" fontAlgn="base" hangingPunct="0">
              <a:spcBef>
                <a:spcPct val="0"/>
              </a:spcBef>
              <a:spcAft>
                <a:spcPct val="0"/>
              </a:spcAft>
            </a:pPr>
            <a:endParaRPr lang="en-US" sz="2800" b="1" dirty="0">
              <a:latin typeface="Arial" pitchFamily="34" charset="0"/>
              <a:ea typeface="Times New Roman" pitchFamily="18" charset="0"/>
              <a:cs typeface="Arial" pitchFamily="34" charset="0"/>
            </a:endParaRPr>
          </a:p>
          <a:p>
            <a:pPr lvl="0" eaLnBrk="0" fontAlgn="base" hangingPunct="0">
              <a:spcBef>
                <a:spcPct val="0"/>
              </a:spcBef>
              <a:spcAft>
                <a:spcPct val="0"/>
              </a:spcAft>
            </a:pPr>
            <a:endParaRPr lang="en-US" b="1" dirty="0">
              <a:latin typeface="Arial" pitchFamily="34" charset="0"/>
              <a:ea typeface="Times New Roman" pitchFamily="18" charset="0"/>
              <a:cs typeface="Arial" pitchFamily="34" charset="0"/>
            </a:endParaRPr>
          </a:p>
          <a:p>
            <a:pPr lvl="0" eaLnBrk="0" fontAlgn="base" hangingPunct="0">
              <a:spcBef>
                <a:spcPct val="0"/>
              </a:spcBef>
              <a:spcAft>
                <a:spcPct val="0"/>
              </a:spcAft>
            </a:pPr>
            <a:endParaRPr lang="en-US" b="1" dirty="0">
              <a:latin typeface="Arial" pitchFamily="34" charset="0"/>
              <a:ea typeface="Times New Roman" pitchFamily="18" charset="0"/>
              <a:cs typeface="Arial" pitchFamily="34" charset="0"/>
            </a:endParaRPr>
          </a:p>
          <a:p>
            <a:pPr lvl="0" eaLnBrk="0" fontAlgn="base" hangingPunct="0">
              <a:spcBef>
                <a:spcPct val="0"/>
              </a:spcBef>
              <a:spcAft>
                <a:spcPct val="0"/>
              </a:spcAft>
            </a:pPr>
            <a:endParaRPr lang="en-US" b="1" dirty="0">
              <a:latin typeface="Arial" pitchFamily="34" charset="0"/>
              <a:ea typeface="Times New Roman" pitchFamily="18" charset="0"/>
              <a:cs typeface="Arial" pitchFamily="34" charset="0"/>
            </a:endParaRPr>
          </a:p>
          <a:p>
            <a:pPr lvl="0" eaLnBrk="0" fontAlgn="base" hangingPunct="0">
              <a:spcBef>
                <a:spcPct val="0"/>
              </a:spcBef>
              <a:spcAft>
                <a:spcPct val="0"/>
              </a:spcAft>
            </a:pPr>
            <a:endParaRPr lang="en-US" b="1" dirty="0">
              <a:latin typeface="Arial" pitchFamily="34" charset="0"/>
              <a:ea typeface="Times New Roman" pitchFamily="18" charset="0"/>
              <a:cs typeface="Arial" pitchFamily="34" charset="0"/>
            </a:endParaRPr>
          </a:p>
          <a:p>
            <a:pPr lvl="0" eaLnBrk="0" fontAlgn="base" hangingPunct="0">
              <a:spcBef>
                <a:spcPct val="0"/>
              </a:spcBef>
              <a:spcAft>
                <a:spcPct val="0"/>
              </a:spcAft>
            </a:pPr>
            <a:endParaRPr lang="en-US" b="1" dirty="0">
              <a:latin typeface="Arial" pitchFamily="34" charset="0"/>
              <a:ea typeface="Times New Roman" pitchFamily="18" charset="0"/>
              <a:cs typeface="Arial" pitchFamily="34" charset="0"/>
            </a:endParaRPr>
          </a:p>
          <a:p>
            <a:pPr lvl="0" eaLnBrk="0" fontAlgn="base" hangingPunct="0">
              <a:spcBef>
                <a:spcPct val="0"/>
              </a:spcBef>
              <a:spcAft>
                <a:spcPct val="0"/>
              </a:spcAft>
            </a:pPr>
            <a:endParaRPr lang="en-US" b="1" dirty="0">
              <a:latin typeface="Arial" pitchFamily="34" charset="0"/>
              <a:ea typeface="Times New Roman" pitchFamily="18"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71612"/>
            <a:ext cx="12192000" cy="2062103"/>
          </a:xfrm>
          <a:prstGeom prst="rect">
            <a:avLst/>
          </a:prstGeom>
        </p:spPr>
        <p:txBody>
          <a:bodyPr wrap="square">
            <a:spAutoFit/>
          </a:bodyPr>
          <a:lstStyle/>
          <a:p>
            <a:pPr lvl="0" algn="just" rtl="1" fontAlgn="base">
              <a:spcBef>
                <a:spcPct val="0"/>
              </a:spcBef>
              <a:spcAft>
                <a:spcPct val="0"/>
              </a:spcAft>
            </a:pPr>
            <a:r>
              <a:rPr lang="en-US" sz="3200" dirty="0">
                <a:latin typeface="Arial" pitchFamily="34" charset="0"/>
                <a:ea typeface="Times New Roman" pitchFamily="18" charset="0"/>
                <a:cs typeface="Arial" pitchFamily="34" charset="0"/>
              </a:rPr>
              <a:t>All have a common embryonic origin known as </a:t>
            </a:r>
            <a:r>
              <a:rPr lang="en-US" sz="3200" dirty="0" err="1">
                <a:latin typeface="Arial" pitchFamily="34" charset="0"/>
                <a:ea typeface="Times New Roman" pitchFamily="18" charset="0"/>
                <a:cs typeface="Arial" pitchFamily="34" charset="0"/>
              </a:rPr>
              <a:t>mesenchyme</a:t>
            </a:r>
            <a:r>
              <a:rPr lang="en-US" sz="3200" dirty="0">
                <a:latin typeface="Arial" pitchFamily="34" charset="0"/>
                <a:ea typeface="Times New Roman" pitchFamily="18" charset="0"/>
                <a:cs typeface="Arial" pitchFamily="34" charset="0"/>
              </a:rPr>
              <a:t>.  </a:t>
            </a:r>
            <a:r>
              <a:rPr lang="en-US" sz="3200" dirty="0" err="1">
                <a:latin typeface="Arial" pitchFamily="34" charset="0"/>
                <a:ea typeface="Times New Roman" pitchFamily="18" charset="0"/>
                <a:cs typeface="Arial" pitchFamily="34" charset="0"/>
              </a:rPr>
              <a:t>Mesenchyme’s</a:t>
            </a:r>
            <a:r>
              <a:rPr lang="en-US" sz="3200" dirty="0">
                <a:latin typeface="Arial" pitchFamily="34" charset="0"/>
                <a:ea typeface="Times New Roman" pitchFamily="18" charset="0"/>
                <a:cs typeface="Arial" pitchFamily="34" charset="0"/>
              </a:rPr>
              <a:t> are undifferentiated loose connective tissue that are capable of developing into connective tissue, such as bone and cartilage.                                                   </a:t>
            </a:r>
            <a:endParaRPr lang="en-US" sz="2800" dirty="0">
              <a:latin typeface="Arial" pitchFamily="34" charset="0"/>
              <a:ea typeface="Times New Roman" pitchFamily="18"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rot="10800000" flipV="1">
            <a:off x="0" y="1757829"/>
            <a:ext cx="12192000" cy="4031873"/>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sz="1400" b="1"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b="1"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b="1"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b="1"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b="1"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b="1"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b="1"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b="1"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b="1"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 name="Rectangle 1"/>
          <p:cNvSpPr>
            <a:spLocks noChangeArrowheads="1"/>
          </p:cNvSpPr>
          <p:nvPr/>
        </p:nvSpPr>
        <p:spPr bwMode="auto">
          <a:xfrm rot="10800000" flipV="1">
            <a:off x="0" y="1062972"/>
            <a:ext cx="12192000" cy="91409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a:ln>
                  <a:noFill/>
                </a:ln>
                <a:solidFill>
                  <a:srgbClr val="000000"/>
                </a:solidFill>
                <a:effectLst/>
                <a:latin typeface="Arial" pitchFamily="34" charset="0"/>
                <a:ea typeface="Times New Roman" pitchFamily="18" charset="0"/>
                <a:cs typeface="Arial" pitchFamily="34" charset="0"/>
              </a:rPr>
              <a:t>Cells of  Connective tissue:</a:t>
            </a:r>
            <a:endParaRPr kumimoji="0" lang="en-US" sz="28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a:ln>
                  <a:noFill/>
                </a:ln>
                <a:solidFill>
                  <a:srgbClr val="000000"/>
                </a:solidFill>
                <a:effectLst/>
                <a:latin typeface="Arial" pitchFamily="34" charset="0"/>
                <a:ea typeface="Times New Roman" pitchFamily="18" charset="0"/>
                <a:cs typeface="Arial" pitchFamily="34" charset="0"/>
              </a:rPr>
              <a:t>1. </a:t>
            </a:r>
            <a:r>
              <a:rPr kumimoji="0" lang="en-US" sz="3200" b="1" i="0" u="none" strike="noStrike" cap="none" normalizeH="0" baseline="0" dirty="0" err="1">
                <a:ln>
                  <a:noFill/>
                </a:ln>
                <a:solidFill>
                  <a:srgbClr val="000000"/>
                </a:solidFill>
                <a:effectLst/>
                <a:latin typeface="Arial" pitchFamily="34" charset="0"/>
                <a:ea typeface="Times New Roman" pitchFamily="18" charset="0"/>
                <a:cs typeface="Arial" pitchFamily="34" charset="0"/>
              </a:rPr>
              <a:t>Mesenchymal</a:t>
            </a:r>
            <a:r>
              <a:rPr kumimoji="0" lang="en-US" sz="3200" b="1" i="0" u="none" strike="noStrike" cap="none" normalizeH="0" baseline="0" dirty="0">
                <a:ln>
                  <a:noFill/>
                </a:ln>
                <a:solidFill>
                  <a:srgbClr val="000000"/>
                </a:solidFill>
                <a:effectLst/>
                <a:latin typeface="Arial" pitchFamily="34" charset="0"/>
                <a:ea typeface="Times New Roman" pitchFamily="18" charset="0"/>
                <a:cs typeface="Arial" pitchFamily="34" charset="0"/>
              </a:rPr>
              <a:t> cells</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 embryonic cells which persist in the adult and are capable of differentiation and proliferation during regeneration.</a:t>
            </a:r>
            <a:endParaRPr kumimoji="0" lang="en-US" sz="28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a:ln>
                  <a:noFill/>
                </a:ln>
                <a:solidFill>
                  <a:srgbClr val="000000"/>
                </a:solidFill>
                <a:effectLst/>
                <a:latin typeface="Arial" pitchFamily="34" charset="0"/>
                <a:ea typeface="Times New Roman" pitchFamily="18" charset="0"/>
                <a:cs typeface="Arial" pitchFamily="34" charset="0"/>
              </a:rPr>
              <a:t>2. Fibroblasts -</a:t>
            </a:r>
            <a:r>
              <a:rPr kumimoji="0" lang="en-US" sz="3200" b="0" i="0" u="none" strike="noStrike" cap="none" normalizeH="0" baseline="0" dirty="0">
                <a:ln>
                  <a:noFill/>
                </a:ln>
                <a:solidFill>
                  <a:srgbClr val="000000"/>
                </a:solidFill>
                <a:effectLst/>
                <a:latin typeface="Arial" pitchFamily="34" charset="0"/>
                <a:ea typeface="Times New Roman" pitchFamily="18" charset="0"/>
                <a:cs typeface="Arial" pitchFamily="34" charset="0"/>
              </a:rPr>
              <a:t> large, flat, branching cells which appear spindle-shaped in a side view. Fibroblasts have large, oval and faint staining nuclei with one or two obvious nucleoli</a:t>
            </a:r>
          </a:p>
          <a:p>
            <a:pPr lvl="0" algn="justLow" eaLnBrk="0" fontAlgn="base" hangingPunct="0">
              <a:spcBef>
                <a:spcPct val="0"/>
              </a:spcBef>
              <a:spcAft>
                <a:spcPct val="0"/>
              </a:spcAft>
            </a:pPr>
            <a:r>
              <a:rPr lang="en-US" sz="3200" dirty="0">
                <a:solidFill>
                  <a:srgbClr val="000000"/>
                </a:solidFill>
                <a:latin typeface="Arial" pitchFamily="34" charset="0"/>
                <a:ea typeface="Times New Roman" pitchFamily="18" charset="0"/>
                <a:cs typeface="Arial" pitchFamily="34" charset="0"/>
              </a:rPr>
              <a:t>3.</a:t>
            </a:r>
            <a:r>
              <a:rPr lang="en-US" sz="3200" b="1" dirty="0">
                <a:solidFill>
                  <a:srgbClr val="000000"/>
                </a:solidFill>
                <a:latin typeface="Arial" pitchFamily="34" charset="0"/>
                <a:ea typeface="Times New Roman" pitchFamily="18" charset="0"/>
                <a:cs typeface="Arial" pitchFamily="34" charset="0"/>
              </a:rPr>
              <a:t> Adipose cells</a:t>
            </a:r>
            <a:r>
              <a:rPr lang="en-US" sz="3200" dirty="0">
                <a:solidFill>
                  <a:srgbClr val="000000"/>
                </a:solidFill>
                <a:latin typeface="Arial" pitchFamily="34" charset="0"/>
                <a:ea typeface="Times New Roman" pitchFamily="18" charset="0"/>
                <a:cs typeface="Arial" pitchFamily="34" charset="0"/>
              </a:rPr>
              <a:t> / These cells are commonly seen in loose </a:t>
            </a:r>
            <a:r>
              <a:rPr lang="en-US" sz="3200" dirty="0" err="1">
                <a:solidFill>
                  <a:srgbClr val="000000"/>
                </a:solidFill>
                <a:latin typeface="Arial" pitchFamily="34" charset="0"/>
                <a:ea typeface="Times New Roman" pitchFamily="18" charset="0"/>
                <a:cs typeface="Arial" pitchFamily="34" charset="0"/>
              </a:rPr>
              <a:t>connectivbe</a:t>
            </a:r>
            <a:r>
              <a:rPr lang="en-US" sz="3200" dirty="0">
                <a:solidFill>
                  <a:srgbClr val="000000"/>
                </a:solidFill>
                <a:latin typeface="Arial" pitchFamily="34" charset="0"/>
                <a:ea typeface="Times New Roman" pitchFamily="18" charset="0"/>
                <a:cs typeface="Arial" pitchFamily="34" charset="0"/>
              </a:rPr>
              <a:t> tissue (</a:t>
            </a:r>
            <a:r>
              <a:rPr lang="en-US" sz="3200" dirty="0" err="1">
                <a:solidFill>
                  <a:srgbClr val="000000"/>
                </a:solidFill>
                <a:latin typeface="Arial" pitchFamily="34" charset="0"/>
                <a:ea typeface="Times New Roman" pitchFamily="18" charset="0"/>
                <a:cs typeface="Arial" pitchFamily="34" charset="0"/>
              </a:rPr>
              <a:t>areolar</a:t>
            </a:r>
            <a:r>
              <a:rPr lang="en-US" sz="3200" dirty="0">
                <a:solidFill>
                  <a:srgbClr val="000000"/>
                </a:solidFill>
                <a:latin typeface="Arial" pitchFamily="34" charset="0"/>
                <a:ea typeface="Times New Roman" pitchFamily="18" charset="0"/>
                <a:cs typeface="Arial" pitchFamily="34" charset="0"/>
              </a:rPr>
              <a:t>). They are </a:t>
            </a:r>
            <a:r>
              <a:rPr lang="en-US" sz="3200" dirty="0" err="1">
                <a:solidFill>
                  <a:srgbClr val="000000"/>
                </a:solidFill>
                <a:latin typeface="Arial" pitchFamily="34" charset="0"/>
                <a:ea typeface="Times New Roman" pitchFamily="18" charset="0"/>
                <a:cs typeface="Arial" pitchFamily="34" charset="0"/>
              </a:rPr>
              <a:t>offten</a:t>
            </a:r>
            <a:r>
              <a:rPr lang="en-US" sz="3200" dirty="0">
                <a:solidFill>
                  <a:srgbClr val="000000"/>
                </a:solidFill>
                <a:latin typeface="Arial" pitchFamily="34" charset="0"/>
                <a:ea typeface="Times New Roman" pitchFamily="18" charset="0"/>
                <a:cs typeface="Arial" pitchFamily="34" charset="0"/>
              </a:rPr>
              <a:t> found arranged around small blood vessels. Initially they resemble fibroblasts but with numerous vacuoles of fat droplets.</a:t>
            </a: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a:ln>
                  <a:noFill/>
                </a:ln>
                <a:solidFill>
                  <a:srgbClr val="000000"/>
                </a:solidFill>
                <a:effectLst/>
                <a:latin typeface="Arial" pitchFamily="34" charset="0"/>
                <a:ea typeface="Times New Roman" pitchFamily="18" charset="0"/>
                <a:cs typeface="Arial" pitchFamily="34" charset="0"/>
              </a:rPr>
              <a:t>.</a:t>
            </a:r>
            <a:endParaRPr kumimoji="0" lang="en-US" sz="32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4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2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2400" dirty="0">
              <a:solidFill>
                <a:srgbClr val="000000"/>
              </a:solidFill>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084" y="1357298"/>
            <a:ext cx="11715832" cy="6986528"/>
          </a:xfrm>
          <a:prstGeom prst="rect">
            <a:avLst/>
          </a:prstGeom>
        </p:spPr>
        <p:txBody>
          <a:bodyPr wrap="square">
            <a:spAutoFit/>
          </a:bodyPr>
          <a:lstStyle/>
          <a:p>
            <a:pPr lvl="0" algn="just" eaLnBrk="0" fontAlgn="base" hangingPunct="0">
              <a:spcBef>
                <a:spcPct val="0"/>
              </a:spcBef>
              <a:spcAft>
                <a:spcPct val="0"/>
              </a:spcAft>
            </a:pPr>
            <a:r>
              <a:rPr lang="en-US" sz="3200" b="1" dirty="0">
                <a:solidFill>
                  <a:srgbClr val="000000"/>
                </a:solidFill>
                <a:latin typeface="Arial" pitchFamily="34" charset="0"/>
                <a:ea typeface="Times New Roman" pitchFamily="18" charset="0"/>
                <a:cs typeface="Arial" pitchFamily="34" charset="0"/>
              </a:rPr>
              <a:t>4.Macrophage (</a:t>
            </a:r>
            <a:r>
              <a:rPr lang="en-US" sz="3200" b="1" dirty="0" err="1">
                <a:solidFill>
                  <a:srgbClr val="000000"/>
                </a:solidFill>
                <a:latin typeface="Arial" pitchFamily="34" charset="0"/>
                <a:ea typeface="Times New Roman" pitchFamily="18" charset="0"/>
                <a:cs typeface="Arial" pitchFamily="34" charset="0"/>
              </a:rPr>
              <a:t>histiocyte</a:t>
            </a:r>
            <a:r>
              <a:rPr lang="en-US" sz="3200" b="1" dirty="0">
                <a:solidFill>
                  <a:srgbClr val="000000"/>
                </a:solidFill>
                <a:latin typeface="Arial" pitchFamily="34" charset="0"/>
                <a:ea typeface="Times New Roman" pitchFamily="18" charset="0"/>
                <a:cs typeface="Arial" pitchFamily="34" charset="0"/>
              </a:rPr>
              <a:t>)</a:t>
            </a:r>
            <a:r>
              <a:rPr lang="en-US" sz="3200" dirty="0">
                <a:solidFill>
                  <a:srgbClr val="000000"/>
                </a:solidFill>
                <a:latin typeface="Arial" pitchFamily="34" charset="0"/>
                <a:ea typeface="Times New Roman" pitchFamily="18" charset="0"/>
                <a:cs typeface="Arial" pitchFamily="34" charset="0"/>
              </a:rPr>
              <a:t> /next in abundance to the fibroblasts in loose connective tissue, these cells are initially non-motile. During inflammation, they become very actively amoeboid and </a:t>
            </a:r>
            <a:r>
              <a:rPr lang="en-US" sz="3200" dirty="0" err="1">
                <a:solidFill>
                  <a:srgbClr val="000000"/>
                </a:solidFill>
                <a:latin typeface="Arial" pitchFamily="34" charset="0"/>
                <a:ea typeface="Times New Roman" pitchFamily="18" charset="0"/>
                <a:cs typeface="Arial" pitchFamily="34" charset="0"/>
              </a:rPr>
              <a:t>phagocytic</a:t>
            </a:r>
            <a:r>
              <a:rPr lang="en-US" sz="3200" dirty="0">
                <a:solidFill>
                  <a:srgbClr val="000000"/>
                </a:solidFill>
                <a:latin typeface="Arial" pitchFamily="34" charset="0"/>
                <a:ea typeface="Times New Roman" pitchFamily="18" charset="0"/>
                <a:cs typeface="Arial" pitchFamily="34" charset="0"/>
              </a:rPr>
              <a:t>. The nucleus of this cell type is often indented and dark staining. These cells are an </a:t>
            </a:r>
            <a:r>
              <a:rPr lang="en-US" sz="3200" dirty="0" err="1">
                <a:solidFill>
                  <a:srgbClr val="000000"/>
                </a:solidFill>
                <a:latin typeface="Arial" pitchFamily="34" charset="0"/>
                <a:ea typeface="Times New Roman" pitchFamily="18" charset="0"/>
                <a:cs typeface="Arial" pitchFamily="34" charset="0"/>
              </a:rPr>
              <a:t>inmportant</a:t>
            </a:r>
            <a:r>
              <a:rPr lang="en-US" sz="3200" dirty="0">
                <a:solidFill>
                  <a:srgbClr val="000000"/>
                </a:solidFill>
                <a:latin typeface="Arial" pitchFamily="34" charset="0"/>
                <a:ea typeface="Times New Roman" pitchFamily="18" charset="0"/>
                <a:cs typeface="Arial" pitchFamily="34" charset="0"/>
              </a:rPr>
              <a:t> component of the </a:t>
            </a:r>
            <a:r>
              <a:rPr lang="en-US" sz="3200" dirty="0" err="1">
                <a:solidFill>
                  <a:srgbClr val="000000"/>
                </a:solidFill>
                <a:latin typeface="Arial" pitchFamily="34" charset="0"/>
                <a:ea typeface="Times New Roman" pitchFamily="18" charset="0"/>
                <a:cs typeface="Arial" pitchFamily="34" charset="0"/>
              </a:rPr>
              <a:t>reticuloendothelial</a:t>
            </a:r>
            <a:r>
              <a:rPr lang="en-US" sz="3200" dirty="0">
                <a:solidFill>
                  <a:srgbClr val="000000"/>
                </a:solidFill>
                <a:latin typeface="Arial" pitchFamily="34" charset="0"/>
                <a:ea typeface="Times New Roman" pitchFamily="18" charset="0"/>
                <a:cs typeface="Arial" pitchFamily="34" charset="0"/>
              </a:rPr>
              <a:t> system (RES) located in the spleen, liver, lymph nodes and other organs.</a:t>
            </a: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1600" dirty="0">
              <a:latin typeface="Arial" pitchFamily="34" charset="0"/>
              <a:ea typeface="Times New Roman" pitchFamily="18"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85794"/>
            <a:ext cx="12192000" cy="9079409"/>
          </a:xfrm>
          <a:prstGeom prst="rect">
            <a:avLst/>
          </a:prstGeom>
        </p:spPr>
        <p:txBody>
          <a:bodyPr wrap="square">
            <a:spAutoFit/>
          </a:bodyPr>
          <a:lstStyle/>
          <a:p>
            <a:pPr lvl="0" algn="justLow" eaLnBrk="0" fontAlgn="base" hangingPunct="0">
              <a:spcBef>
                <a:spcPct val="0"/>
              </a:spcBef>
              <a:spcAft>
                <a:spcPct val="0"/>
              </a:spcAft>
            </a:pPr>
            <a:r>
              <a:rPr lang="en-US" sz="2800" b="1" dirty="0">
                <a:solidFill>
                  <a:srgbClr val="000000"/>
                </a:solidFill>
                <a:latin typeface="Arial" pitchFamily="34" charset="0"/>
                <a:ea typeface="Times New Roman" pitchFamily="18" charset="0"/>
                <a:cs typeface="Arial" pitchFamily="34" charset="0"/>
              </a:rPr>
              <a:t>. </a:t>
            </a:r>
            <a:endParaRPr lang="en-US" sz="2400" dirty="0">
              <a:latin typeface="Arial" pitchFamily="34" charset="0"/>
              <a:ea typeface="Times New Roman" pitchFamily="18" charset="0"/>
              <a:cs typeface="Arial" pitchFamily="34" charset="0"/>
            </a:endParaRPr>
          </a:p>
          <a:p>
            <a:pPr lvl="0" algn="justLow" eaLnBrk="0" fontAlgn="base" hangingPunct="0">
              <a:spcBef>
                <a:spcPct val="0"/>
              </a:spcBef>
              <a:spcAft>
                <a:spcPct val="0"/>
              </a:spcAft>
            </a:pPr>
            <a:r>
              <a:rPr lang="en-US" sz="3600" b="1" dirty="0">
                <a:solidFill>
                  <a:srgbClr val="000000"/>
                </a:solidFill>
                <a:latin typeface="Arial" pitchFamily="34" charset="0"/>
                <a:ea typeface="Times New Roman" pitchFamily="18" charset="0"/>
                <a:cs typeface="Arial" pitchFamily="34" charset="0"/>
              </a:rPr>
              <a:t>5. Leukocytes -</a:t>
            </a:r>
            <a:r>
              <a:rPr lang="en-US" sz="3600" dirty="0">
                <a:solidFill>
                  <a:srgbClr val="000000"/>
                </a:solidFill>
                <a:latin typeface="Arial" pitchFamily="34" charset="0"/>
                <a:ea typeface="Times New Roman" pitchFamily="18" charset="0"/>
                <a:cs typeface="Arial" pitchFamily="34" charset="0"/>
              </a:rPr>
              <a:t> are white blood cells which wander into the connective tissues surrounding blood vessels. </a:t>
            </a:r>
            <a:endParaRPr lang="en-US" sz="3200" dirty="0">
              <a:latin typeface="Arial" pitchFamily="34" charset="0"/>
              <a:ea typeface="Times New Roman" pitchFamily="18" charset="0"/>
              <a:cs typeface="Arial" pitchFamily="34" charset="0"/>
            </a:endParaRPr>
          </a:p>
          <a:p>
            <a:pPr lvl="0" algn="justLow" eaLnBrk="0" fontAlgn="base" hangingPunct="0">
              <a:spcBef>
                <a:spcPct val="0"/>
              </a:spcBef>
              <a:spcAft>
                <a:spcPct val="0"/>
              </a:spcAft>
              <a:buFontTx/>
              <a:buChar char="•"/>
            </a:pPr>
            <a:r>
              <a:rPr lang="en-US" sz="3600" b="1" dirty="0" err="1">
                <a:solidFill>
                  <a:srgbClr val="000000"/>
                </a:solidFill>
                <a:latin typeface="Arial" pitchFamily="34" charset="0"/>
                <a:ea typeface="Times New Roman" pitchFamily="18" charset="0"/>
                <a:cs typeface="Arial" pitchFamily="34" charset="0"/>
              </a:rPr>
              <a:t>Eosinophiles</a:t>
            </a:r>
            <a:r>
              <a:rPr lang="en-US" sz="3600" b="1" dirty="0">
                <a:solidFill>
                  <a:srgbClr val="000000"/>
                </a:solidFill>
                <a:latin typeface="Arial" pitchFamily="34" charset="0"/>
                <a:ea typeface="Times New Roman" pitchFamily="18" charset="0"/>
                <a:cs typeface="Arial" pitchFamily="34" charset="0"/>
              </a:rPr>
              <a:t> </a:t>
            </a:r>
            <a:r>
              <a:rPr lang="en-US" sz="3600" dirty="0">
                <a:solidFill>
                  <a:srgbClr val="000000"/>
                </a:solidFill>
                <a:latin typeface="Arial" pitchFamily="34" charset="0"/>
                <a:ea typeface="Times New Roman" pitchFamily="18" charset="0"/>
                <a:cs typeface="Arial" pitchFamily="34" charset="0"/>
              </a:rPr>
              <a:t>are very common throughout the respiratory and digestive tracts, as well as in active mammary tissue.</a:t>
            </a:r>
            <a:endParaRPr lang="en-US" sz="3200" dirty="0">
              <a:latin typeface="Arial" pitchFamily="34" charset="0"/>
              <a:ea typeface="Times New Roman" pitchFamily="18" charset="0"/>
              <a:cs typeface="Arial" pitchFamily="34" charset="0"/>
            </a:endParaRPr>
          </a:p>
          <a:p>
            <a:pPr lvl="0" algn="justLow" eaLnBrk="0" fontAlgn="base" hangingPunct="0">
              <a:spcBef>
                <a:spcPct val="0"/>
              </a:spcBef>
              <a:spcAft>
                <a:spcPct val="0"/>
              </a:spcAft>
              <a:buFontTx/>
              <a:buChar char="•"/>
            </a:pPr>
            <a:r>
              <a:rPr lang="en-US" sz="3600" b="1" dirty="0" err="1">
                <a:solidFill>
                  <a:srgbClr val="000000"/>
                </a:solidFill>
                <a:latin typeface="Arial" pitchFamily="34" charset="0"/>
                <a:ea typeface="Times New Roman" pitchFamily="18" charset="0"/>
                <a:cs typeface="Arial" pitchFamily="34" charset="0"/>
              </a:rPr>
              <a:t>Neutrophiles</a:t>
            </a:r>
            <a:r>
              <a:rPr lang="en-US" sz="3600" dirty="0">
                <a:solidFill>
                  <a:srgbClr val="000000"/>
                </a:solidFill>
                <a:latin typeface="Arial" pitchFamily="34" charset="0"/>
                <a:ea typeface="Times New Roman" pitchFamily="18" charset="0"/>
                <a:cs typeface="Arial" pitchFamily="34" charset="0"/>
              </a:rPr>
              <a:t> are found at sites of inflammation. Plasma cells, derived from B- lymphocytes, are common in areas of chronic inflammation.</a:t>
            </a:r>
            <a:endParaRPr lang="en-US" sz="3200" dirty="0">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8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0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0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0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0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0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0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0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0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0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0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0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2000" dirty="0">
              <a:solidFill>
                <a:srgbClr val="000000"/>
              </a:solidFill>
              <a:latin typeface="Arial" pitchFamily="34" charset="0"/>
              <a:ea typeface="Times New Roman" pitchFamily="18"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28736"/>
            <a:ext cx="11882478" cy="6032421"/>
          </a:xfrm>
          <a:prstGeom prst="rect">
            <a:avLst/>
          </a:prstGeom>
        </p:spPr>
        <p:txBody>
          <a:bodyPr wrap="square">
            <a:spAutoFit/>
          </a:bodyPr>
          <a:lstStyle/>
          <a:p>
            <a:pPr lvl="0" algn="justLow" eaLnBrk="0" fontAlgn="base" hangingPunct="0">
              <a:spcBef>
                <a:spcPct val="0"/>
              </a:spcBef>
              <a:spcAft>
                <a:spcPct val="0"/>
              </a:spcAft>
            </a:pPr>
            <a:r>
              <a:rPr lang="en-US" sz="3200" b="1" dirty="0">
                <a:solidFill>
                  <a:srgbClr val="000000"/>
                </a:solidFill>
                <a:latin typeface="Arial" pitchFamily="34" charset="0"/>
                <a:ea typeface="Times New Roman" pitchFamily="18" charset="0"/>
                <a:cs typeface="Arial" pitchFamily="34" charset="0"/>
              </a:rPr>
              <a:t>6. Mast cells </a:t>
            </a:r>
            <a:r>
              <a:rPr lang="en-US" sz="3200" dirty="0">
                <a:solidFill>
                  <a:srgbClr val="000000"/>
                </a:solidFill>
                <a:latin typeface="Arial" pitchFamily="34" charset="0"/>
                <a:ea typeface="Times New Roman" pitchFamily="18" charset="0"/>
                <a:cs typeface="Arial" pitchFamily="34" charset="0"/>
              </a:rPr>
              <a:t>- are large cells (20 to 30 um) filled with deeply basophilic granules which often obscure the nucleus. They are usually adjacent to blood vessels. Like the blood </a:t>
            </a:r>
            <a:r>
              <a:rPr lang="en-US" sz="3200" dirty="0" err="1">
                <a:solidFill>
                  <a:srgbClr val="000000"/>
                </a:solidFill>
                <a:latin typeface="Arial" pitchFamily="34" charset="0"/>
                <a:ea typeface="Times New Roman" pitchFamily="18" charset="0"/>
                <a:cs typeface="Arial" pitchFamily="34" charset="0"/>
              </a:rPr>
              <a:t>basophils</a:t>
            </a:r>
            <a:r>
              <a:rPr lang="en-US" sz="3200" dirty="0">
                <a:solidFill>
                  <a:srgbClr val="000000"/>
                </a:solidFill>
                <a:latin typeface="Arial" pitchFamily="34" charset="0"/>
                <a:ea typeface="Times New Roman" pitchFamily="18" charset="0"/>
                <a:cs typeface="Arial" pitchFamily="34" charset="0"/>
              </a:rPr>
              <a:t>, these cells contain mediators of immediate hypersensitivity such as histamine, heparin and serotonin.</a:t>
            </a:r>
          </a:p>
          <a:p>
            <a:pPr lvl="0" algn="justLow" eaLnBrk="0" fontAlgn="base" hangingPunct="0">
              <a:spcBef>
                <a:spcPct val="0"/>
              </a:spcBef>
              <a:spcAft>
                <a:spcPct val="0"/>
              </a:spcAft>
            </a:pPr>
            <a:endParaRPr lang="en-US" sz="32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sz="3200"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a:p>
            <a:pPr lvl="0" algn="justLow" eaLnBrk="0" fontAlgn="base" hangingPunct="0">
              <a:spcBef>
                <a:spcPct val="0"/>
              </a:spcBef>
              <a:spcAft>
                <a:spcPct val="0"/>
              </a:spcAft>
            </a:pPr>
            <a:endParaRPr lang="en-US" dirty="0">
              <a:solidFill>
                <a:srgbClr val="000000"/>
              </a:solidFill>
              <a:latin typeface="Arial" pitchFamily="34" charset="0"/>
              <a:ea typeface="Times New Roman" pitchFamily="18"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Eng-Ali\Pictures\images.png"/>
          <p:cNvPicPr>
            <a:picLocks noChangeAspect="1" noChangeArrowheads="1"/>
          </p:cNvPicPr>
          <p:nvPr/>
        </p:nvPicPr>
        <p:blipFill>
          <a:blip r:embed="rId2"/>
          <a:srcRect/>
          <a:stretch>
            <a:fillRect/>
          </a:stretch>
        </p:blipFill>
        <p:spPr bwMode="auto">
          <a:xfrm>
            <a:off x="5738810" y="1500174"/>
            <a:ext cx="6453190" cy="4857784"/>
          </a:xfrm>
          <a:prstGeom prst="rect">
            <a:avLst/>
          </a:prstGeom>
          <a:noFill/>
        </p:spPr>
      </p:pic>
      <p:pic>
        <p:nvPicPr>
          <p:cNvPr id="3" name="Picture 2" descr="C:\Users\Eng-Ali\Pictures\1_26.jpg"/>
          <p:cNvPicPr>
            <a:picLocks noChangeAspect="1" noChangeArrowheads="1"/>
          </p:cNvPicPr>
          <p:nvPr/>
        </p:nvPicPr>
        <p:blipFill>
          <a:blip r:embed="rId3"/>
          <a:srcRect/>
          <a:stretch>
            <a:fillRect/>
          </a:stretch>
        </p:blipFill>
        <p:spPr bwMode="auto">
          <a:xfrm>
            <a:off x="452398" y="1571612"/>
            <a:ext cx="5143536" cy="4071966"/>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834</TotalTime>
  <Words>774</Words>
  <Application>Microsoft Office PowerPoint</Application>
  <PresentationFormat>Widescreen</PresentationFormat>
  <Paragraphs>252</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Cambria</vt:lpstr>
      <vt:lpstr>Simplified Arabic</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ahmed</cp:lastModifiedBy>
  <cp:revision>154</cp:revision>
  <dcterms:created xsi:type="dcterms:W3CDTF">2013-08-21T19:17:07Z</dcterms:created>
  <dcterms:modified xsi:type="dcterms:W3CDTF">2018-09-29T18:44:35Z</dcterms:modified>
</cp:coreProperties>
</file>